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8" r:id="rId16"/>
    <p:sldId id="287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8288000" cy="10287000"/>
  <p:notesSz cx="6858000" cy="9144000"/>
  <p:embeddedFontLst>
    <p:embeddedFont>
      <p:font typeface="TDTD순고딕" panose="020B0600000101010101" charset="-127"/>
      <p:regular r:id="rId34"/>
    </p:embeddedFont>
    <p:embeddedFont>
      <p:font typeface="TDTD순고딕 Bold" panose="020B0600000101010101" charset="-127"/>
      <p:regular r:id="rId35"/>
    </p:embeddedFont>
    <p:embeddedFont>
      <p:font typeface="TDTD평고딕" panose="020B0600000101010101" charset="-127"/>
      <p:regular r:id="rId36"/>
    </p:embeddedFont>
    <p:embeddedFont>
      <p:font typeface="Tlab 돋움 레귤러" panose="020B0600000101010101" charset="-127"/>
      <p:regular r:id="rId37"/>
    </p:embeddedFont>
    <p:embeddedFont>
      <p:font typeface="Tlab 돋움 레귤러 Bold" panose="020B0600000101010101" charset="-127"/>
      <p:regular r:id="rId38"/>
    </p:embeddedFont>
    <p:embeddedFont>
      <p:font typeface="Tlab 돋움 미디움" panose="020B0600000101010101" charset="-127"/>
      <p:regular r:id="rId39"/>
    </p:embeddedFont>
    <p:embeddedFont>
      <p:font typeface="Cabin" panose="020B0600000101010101" charset="0"/>
      <p:regular r:id="rId40"/>
    </p:embeddedFont>
    <p:embeddedFont>
      <p:font typeface="Cabin Bold" panose="020B0600000101010101" charset="0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8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반월당 대비 학정의 유동인구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26B-4374-A45B-36995DE9BC3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26B-4374-A45B-36995DE9BC39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Sheet1!$F$2:$F$3</c:f>
              <c:strCache>
                <c:ptCount val="2"/>
                <c:pt idx="0">
                  <c:v>반월당</c:v>
                </c:pt>
                <c:pt idx="1">
                  <c:v>학정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6947346</c:v>
                </c:pt>
                <c:pt idx="1">
                  <c:v>126860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6B-4374-A45B-36995DE9BC3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69192" y="7962391"/>
            <a:ext cx="8057793" cy="7285019"/>
            <a:chOff x="0" y="0"/>
            <a:chExt cx="736529" cy="665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6529" cy="665893"/>
            </a:xfrm>
            <a:custGeom>
              <a:avLst/>
              <a:gdLst/>
              <a:ahLst/>
              <a:cxnLst/>
              <a:rect l="l" t="t" r="r" b="b"/>
              <a:pathLst>
                <a:path w="736529" h="665893">
                  <a:moveTo>
                    <a:pt x="368265" y="0"/>
                  </a:moveTo>
                  <a:cubicBezTo>
                    <a:pt x="164878" y="0"/>
                    <a:pt x="0" y="149065"/>
                    <a:pt x="0" y="332946"/>
                  </a:cubicBezTo>
                  <a:cubicBezTo>
                    <a:pt x="0" y="516828"/>
                    <a:pt x="164878" y="665893"/>
                    <a:pt x="368265" y="665893"/>
                  </a:cubicBezTo>
                  <a:cubicBezTo>
                    <a:pt x="571651" y="665893"/>
                    <a:pt x="736529" y="516828"/>
                    <a:pt x="736529" y="332946"/>
                  </a:cubicBezTo>
                  <a:cubicBezTo>
                    <a:pt x="736529" y="149065"/>
                    <a:pt x="571651" y="0"/>
                    <a:pt x="368265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9050" y="-13773"/>
              <a:ext cx="598430" cy="617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886691" y="2186127"/>
            <a:ext cx="6022793" cy="6959110"/>
          </a:xfrm>
          <a:custGeom>
            <a:avLst/>
            <a:gdLst/>
            <a:ahLst/>
            <a:cxnLst/>
            <a:rect l="l" t="t" r="r" b="b"/>
            <a:pathLst>
              <a:path w="6022793" h="6959110">
                <a:moveTo>
                  <a:pt x="0" y="0"/>
                </a:moveTo>
                <a:lnTo>
                  <a:pt x="6022794" y="0"/>
                </a:lnTo>
                <a:lnTo>
                  <a:pt x="6022794" y="6959110"/>
                </a:lnTo>
                <a:lnTo>
                  <a:pt x="0" y="6959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344167"/>
            <a:ext cx="12016891" cy="254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4"/>
              </a:lnSpc>
            </a:pPr>
            <a:r>
              <a:rPr lang="en-US" sz="8300" spc="-249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인구 변동에 따른</a:t>
            </a:r>
          </a:p>
          <a:p>
            <a:pPr algn="l">
              <a:lnSpc>
                <a:spcPts val="10044"/>
              </a:lnSpc>
            </a:pPr>
            <a:r>
              <a:rPr lang="en-US" sz="8300" spc="-249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아파트 가격 변동 추이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573380"/>
            <a:ext cx="3422479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spc="32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팀. 부동의   2팀</a:t>
            </a:r>
          </a:p>
          <a:p>
            <a:pPr algn="l">
              <a:lnSpc>
                <a:spcPts val="4480"/>
              </a:lnSpc>
            </a:pPr>
            <a:r>
              <a:rPr lang="en-US" sz="3200" b="1" spc="32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  . 김경엽 . 김민우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spc="32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  . 노동림 . 이선혜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92798"/>
            <a:ext cx="2406276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41">
                <a:solidFill>
                  <a:srgbClr val="252525"/>
                </a:solidFill>
                <a:latin typeface="Cabin"/>
                <a:ea typeface="Cabin"/>
                <a:cs typeface="Cabin"/>
                <a:sym typeface="Cabin"/>
              </a:rPr>
              <a:t>2025-01-22</a:t>
            </a:r>
          </a:p>
        </p:txBody>
      </p:sp>
      <p:sp>
        <p:nvSpPr>
          <p:cNvPr id="9" name="AutoShape 9"/>
          <p:cNvSpPr/>
          <p:nvPr/>
        </p:nvSpPr>
        <p:spPr>
          <a:xfrm>
            <a:off x="1028700" y="1397084"/>
            <a:ext cx="16230600" cy="0"/>
          </a:xfrm>
          <a:prstGeom prst="line">
            <a:avLst/>
          </a:prstGeom>
          <a:ln w="38100" cap="flat">
            <a:solidFill>
              <a:srgbClr val="25252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28700" y="5210324"/>
            <a:ext cx="12016891" cy="45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901" spc="-87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아파트 가격 위치 변동에 영향을 주는 요소들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86659" y="3025965"/>
            <a:ext cx="5566175" cy="5193477"/>
          </a:xfrm>
          <a:custGeom>
            <a:avLst/>
            <a:gdLst/>
            <a:ahLst/>
            <a:cxnLst/>
            <a:rect l="l" t="t" r="r" b="b"/>
            <a:pathLst>
              <a:path w="5566175" h="5193477">
                <a:moveTo>
                  <a:pt x="0" y="0"/>
                </a:moveTo>
                <a:lnTo>
                  <a:pt x="5566175" y="0"/>
                </a:lnTo>
                <a:lnTo>
                  <a:pt x="5566175" y="5193477"/>
                </a:lnTo>
                <a:lnTo>
                  <a:pt x="0" y="5193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-42971" t="-8889" r="-43275" b="-963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45885" y="3025965"/>
            <a:ext cx="5926493" cy="5193477"/>
          </a:xfrm>
          <a:custGeom>
            <a:avLst/>
            <a:gdLst/>
            <a:ahLst/>
            <a:cxnLst/>
            <a:rect l="l" t="t" r="r" b="b"/>
            <a:pathLst>
              <a:path w="5926493" h="5193477">
                <a:moveTo>
                  <a:pt x="0" y="0"/>
                </a:moveTo>
                <a:lnTo>
                  <a:pt x="5926493" y="0"/>
                </a:lnTo>
                <a:lnTo>
                  <a:pt x="5926493" y="5193477"/>
                </a:lnTo>
                <a:lnTo>
                  <a:pt x="0" y="51934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-37267" r="-37267" b="-481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45264" y="2127806"/>
            <a:ext cx="2807296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중구 반월당 1km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92502" y="2127806"/>
            <a:ext cx="2430066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북구 학정 1km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04875"/>
            <a:ext cx="10372924" cy="65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  <a:spcBef>
                <a:spcPct val="0"/>
              </a:spcBef>
            </a:pPr>
            <a:r>
              <a:rPr lang="en-US" sz="3500" b="1" spc="35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대중교통 유동인구량 과 아파트 가격의 영향이 있을까?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632357"/>
            <a:ext cx="7671124" cy="53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2"/>
              </a:lnSpc>
              <a:spcBef>
                <a:spcPct val="0"/>
              </a:spcBef>
            </a:pPr>
            <a:r>
              <a:rPr lang="en-US" sz="2800" spc="28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2023년 대중 교통 유동인구량  과 아파트 결론 도출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42653" y="7990842"/>
            <a:ext cx="4252020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대중교통 인구량이 가장 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83122" y="7990842"/>
            <a:ext cx="4252020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대중교통 인구량이 가장 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46342" y="8486142"/>
            <a:ext cx="5244641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  <a:spcBef>
                <a:spcPct val="0"/>
              </a:spcBef>
            </a:pPr>
            <a:r>
              <a:rPr lang="en-US" sz="52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12% 상승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8465185"/>
            <a:ext cx="5244641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  <a:spcBef>
                <a:spcPct val="0"/>
              </a:spcBef>
            </a:pPr>
            <a:r>
              <a:rPr lang="en-US" sz="52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-4.7% 하락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29512" y="3885471"/>
            <a:ext cx="4662990" cy="1503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210"/>
              </a:lnSpc>
              <a:spcBef>
                <a:spcPct val="0"/>
              </a:spcBef>
            </a:pPr>
            <a:r>
              <a:rPr lang="en-US" sz="6605" b="1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영향이</a:t>
            </a:r>
            <a:r>
              <a:rPr lang="en-US" sz="6605" b="1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6605" b="1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있다</a:t>
            </a:r>
            <a:r>
              <a:rPr lang="en-US" sz="6605" b="1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03845" y="4543101"/>
            <a:ext cx="1740155" cy="75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4752" b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김민우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4562" y="1306830"/>
            <a:ext cx="8994991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인구수 검증 및 편의시설 조사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139553" y="0"/>
            <a:ext cx="8148447" cy="10287000"/>
            <a:chOff x="0" y="0"/>
            <a:chExt cx="1396510" cy="17630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6510" cy="1763023"/>
            </a:xfrm>
            <a:custGeom>
              <a:avLst/>
              <a:gdLst/>
              <a:ahLst/>
              <a:cxnLst/>
              <a:rect l="l" t="t" r="r" b="b"/>
              <a:pathLst>
                <a:path w="1396510" h="1763023">
                  <a:moveTo>
                    <a:pt x="0" y="0"/>
                  </a:moveTo>
                  <a:lnTo>
                    <a:pt x="1396510" y="0"/>
                  </a:lnTo>
                  <a:lnTo>
                    <a:pt x="1396510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65000"/>
              </a:blip>
              <a:stretch>
                <a:fillRect l="-66680" r="-39855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06801" y="5651758"/>
            <a:ext cx="3258415" cy="779456"/>
            <a:chOff x="0" y="0"/>
            <a:chExt cx="2087297" cy="4993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7297" cy="499309"/>
            </a:xfrm>
            <a:custGeom>
              <a:avLst/>
              <a:gdLst/>
              <a:ahLst/>
              <a:cxnLst/>
              <a:rect l="l" t="t" r="r" b="b"/>
              <a:pathLst>
                <a:path w="2087297" h="499309">
                  <a:moveTo>
                    <a:pt x="2087297" y="249655"/>
                  </a:moveTo>
                  <a:lnTo>
                    <a:pt x="1680897" y="0"/>
                  </a:lnTo>
                  <a:lnTo>
                    <a:pt x="1680897" y="203200"/>
                  </a:lnTo>
                  <a:lnTo>
                    <a:pt x="0" y="203200"/>
                  </a:lnTo>
                  <a:lnTo>
                    <a:pt x="0" y="296109"/>
                  </a:lnTo>
                  <a:lnTo>
                    <a:pt x="1680897" y="296109"/>
                  </a:lnTo>
                  <a:lnTo>
                    <a:pt x="1680897" y="499309"/>
                  </a:lnTo>
                  <a:lnTo>
                    <a:pt x="2087297" y="249655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27000"/>
              <a:ext cx="1985697" cy="169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6518" y="4116120"/>
            <a:ext cx="6462292" cy="4133430"/>
            <a:chOff x="0" y="0"/>
            <a:chExt cx="1702003" cy="10886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2003" cy="1088640"/>
            </a:xfrm>
            <a:custGeom>
              <a:avLst/>
              <a:gdLst/>
              <a:ahLst/>
              <a:cxnLst/>
              <a:rect l="l" t="t" r="r" b="b"/>
              <a:pathLst>
                <a:path w="1702003" h="1088640">
                  <a:moveTo>
                    <a:pt x="21564" y="0"/>
                  </a:moveTo>
                  <a:lnTo>
                    <a:pt x="1680439" y="0"/>
                  </a:lnTo>
                  <a:cubicBezTo>
                    <a:pt x="1692348" y="0"/>
                    <a:pt x="1702003" y="9655"/>
                    <a:pt x="1702003" y="21564"/>
                  </a:cubicBezTo>
                  <a:lnTo>
                    <a:pt x="1702003" y="1067076"/>
                  </a:lnTo>
                  <a:cubicBezTo>
                    <a:pt x="1702003" y="1078985"/>
                    <a:pt x="1692348" y="1088640"/>
                    <a:pt x="1680439" y="1088640"/>
                  </a:cubicBezTo>
                  <a:lnTo>
                    <a:pt x="21564" y="1088640"/>
                  </a:lnTo>
                  <a:cubicBezTo>
                    <a:pt x="9655" y="1088640"/>
                    <a:pt x="0" y="1078985"/>
                    <a:pt x="0" y="1067076"/>
                  </a:cubicBezTo>
                  <a:lnTo>
                    <a:pt x="0" y="21564"/>
                  </a:lnTo>
                  <a:cubicBezTo>
                    <a:pt x="0" y="9655"/>
                    <a:pt x="9655" y="0"/>
                    <a:pt x="215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1702003" cy="1202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90881" lvl="1" indent="-345440" algn="l">
                <a:lnSpc>
                  <a:spcPts val="5088"/>
                </a:lnSpc>
                <a:buFont typeface="Arial"/>
                <a:buChar char="•"/>
              </a:pPr>
              <a:r>
                <a:rPr lang="en-US" sz="3200" b="1" spc="32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유동인구 데이터가 신뢰할 수 있는 데이터인지에 대한 확인 필요</a:t>
              </a:r>
            </a:p>
            <a:p>
              <a:pPr algn="l">
                <a:lnSpc>
                  <a:spcPts val="5088"/>
                </a:lnSpc>
              </a:pPr>
              <a:endParaRPr lang="en-US" sz="3200" b="1" spc="3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  <a:p>
              <a:pPr marL="690881" lvl="1" indent="-345440" algn="l">
                <a:lnSpc>
                  <a:spcPts val="5088"/>
                </a:lnSpc>
                <a:buFont typeface="Arial"/>
                <a:buChar char="•"/>
              </a:pPr>
              <a:r>
                <a:rPr lang="en-US" sz="3200" b="1" spc="32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부동산 가격과 인구 데이터 모두를 검증할만한 데이터 수집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44562" y="2593265"/>
            <a:ext cx="12323868" cy="861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3799" b="1" spc="37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유동 인구 데이터를 올바른 인구 데이터로 신뢰할 수 있을까?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4562" y="419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4562" y="1306830"/>
            <a:ext cx="7236987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인구 지표 추가 검증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993084" y="4116120"/>
            <a:ext cx="6486092" cy="4133430"/>
            <a:chOff x="0" y="0"/>
            <a:chExt cx="1708271" cy="10886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08271" cy="1088640"/>
            </a:xfrm>
            <a:custGeom>
              <a:avLst/>
              <a:gdLst/>
              <a:ahLst/>
              <a:cxnLst/>
              <a:rect l="l" t="t" r="r" b="b"/>
              <a:pathLst>
                <a:path w="1708271" h="1088640">
                  <a:moveTo>
                    <a:pt x="23872" y="0"/>
                  </a:moveTo>
                  <a:lnTo>
                    <a:pt x="1684399" y="0"/>
                  </a:lnTo>
                  <a:cubicBezTo>
                    <a:pt x="1690730" y="0"/>
                    <a:pt x="1696802" y="2515"/>
                    <a:pt x="1701279" y="6992"/>
                  </a:cubicBezTo>
                  <a:cubicBezTo>
                    <a:pt x="1705756" y="11469"/>
                    <a:pt x="1708271" y="17541"/>
                    <a:pt x="1708271" y="23872"/>
                  </a:cubicBezTo>
                  <a:lnTo>
                    <a:pt x="1708271" y="1064768"/>
                  </a:lnTo>
                  <a:cubicBezTo>
                    <a:pt x="1708271" y="1071099"/>
                    <a:pt x="1705756" y="1077171"/>
                    <a:pt x="1701279" y="1081648"/>
                  </a:cubicBezTo>
                  <a:cubicBezTo>
                    <a:pt x="1696802" y="1086125"/>
                    <a:pt x="1690730" y="1088640"/>
                    <a:pt x="1684399" y="1088640"/>
                  </a:cubicBezTo>
                  <a:lnTo>
                    <a:pt x="23872" y="1088640"/>
                  </a:lnTo>
                  <a:cubicBezTo>
                    <a:pt x="17541" y="1088640"/>
                    <a:pt x="11469" y="1086125"/>
                    <a:pt x="6992" y="1081648"/>
                  </a:cubicBezTo>
                  <a:cubicBezTo>
                    <a:pt x="2515" y="1077171"/>
                    <a:pt x="0" y="1071099"/>
                    <a:pt x="0" y="1064768"/>
                  </a:cubicBezTo>
                  <a:lnTo>
                    <a:pt x="0" y="23872"/>
                  </a:lnTo>
                  <a:cubicBezTo>
                    <a:pt x="0" y="17541"/>
                    <a:pt x="2515" y="11469"/>
                    <a:pt x="6992" y="6992"/>
                  </a:cubicBezTo>
                  <a:cubicBezTo>
                    <a:pt x="11469" y="2515"/>
                    <a:pt x="17541" y="0"/>
                    <a:pt x="238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708271" cy="1193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47715" lvl="1" indent="-323857" algn="l">
                <a:lnSpc>
                  <a:spcPts val="4770"/>
                </a:lnSpc>
                <a:buFont typeface="Arial"/>
                <a:buChar char="•"/>
              </a:pPr>
              <a:r>
                <a:rPr lang="en-US" sz="3000" b="1" spc="30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각 부동산 소속 행정구역의 인구와 면적 데이터를 찾아 인구밀도 산출</a:t>
              </a:r>
            </a:p>
            <a:p>
              <a:pPr algn="l">
                <a:lnSpc>
                  <a:spcPts val="4770"/>
                </a:lnSpc>
              </a:pPr>
              <a:endParaRPr lang="en-US" sz="3000" b="1" spc="3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  <a:p>
              <a:pPr marL="647715" lvl="1" indent="-323857" algn="l">
                <a:lnSpc>
                  <a:spcPts val="4770"/>
                </a:lnSpc>
                <a:buFont typeface="Arial"/>
                <a:buChar char="•"/>
              </a:pPr>
              <a:r>
                <a:rPr lang="en-US" sz="3000" b="1" spc="30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인구에 대해 민감하게 영향을 받으며 부동산 가격에도 영향을 미치는 편의시설 데이터 수집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6463" y="3031914"/>
            <a:ext cx="7245337" cy="4168986"/>
          </a:xfrm>
          <a:custGeom>
            <a:avLst/>
            <a:gdLst/>
            <a:ahLst/>
            <a:cxnLst/>
            <a:rect l="l" t="t" r="r" b="b"/>
            <a:pathLst>
              <a:path w="7245337" h="4168986">
                <a:moveTo>
                  <a:pt x="0" y="0"/>
                </a:moveTo>
                <a:lnTo>
                  <a:pt x="7245337" y="0"/>
                </a:lnTo>
                <a:lnTo>
                  <a:pt x="7245337" y="4168986"/>
                </a:lnTo>
                <a:lnTo>
                  <a:pt x="0" y="4168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19798" y="2261058"/>
            <a:ext cx="5213793" cy="5701842"/>
          </a:xfrm>
          <a:custGeom>
            <a:avLst/>
            <a:gdLst/>
            <a:ahLst/>
            <a:cxnLst/>
            <a:rect l="l" t="t" r="r" b="b"/>
            <a:pathLst>
              <a:path w="5213793" h="5701842">
                <a:moveTo>
                  <a:pt x="0" y="0"/>
                </a:moveTo>
                <a:lnTo>
                  <a:pt x="5213793" y="0"/>
                </a:lnTo>
                <a:lnTo>
                  <a:pt x="5213793" y="5701843"/>
                </a:lnTo>
                <a:lnTo>
                  <a:pt x="0" y="5701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4797" y="889138"/>
            <a:ext cx="13530975" cy="110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48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국우동(학정동)과 삼덕동의 인구정보 조사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2800" y="7886700"/>
            <a:ext cx="3045619" cy="110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약 7배 </a:t>
            </a:r>
            <a:r>
              <a:rPr lang="en-US" sz="4800" b="1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차이</a:t>
            </a:r>
            <a:endParaRPr lang="en-US" sz="4800" b="1" dirty="0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36979" y="2972704"/>
            <a:ext cx="11241021" cy="3770996"/>
          </a:xfrm>
          <a:custGeom>
            <a:avLst/>
            <a:gdLst/>
            <a:ahLst/>
            <a:cxnLst/>
            <a:rect l="l" t="t" r="r" b="b"/>
            <a:pathLst>
              <a:path w="11241021" h="3770996">
                <a:moveTo>
                  <a:pt x="0" y="0"/>
                </a:moveTo>
                <a:lnTo>
                  <a:pt x="11241021" y="0"/>
                </a:lnTo>
                <a:lnTo>
                  <a:pt x="11241021" y="3770996"/>
                </a:lnTo>
                <a:lnTo>
                  <a:pt x="0" y="377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4777" y="462534"/>
            <a:ext cx="9442608" cy="110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48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편의시설 수(편의점) 수 조사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10000" y="7886700"/>
            <a:ext cx="9576339" cy="110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약 4.7배 </a:t>
            </a:r>
            <a:r>
              <a:rPr lang="en-US" sz="4800" b="1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차이</a:t>
            </a:r>
            <a:endParaRPr lang="en-US" sz="4800" b="1" dirty="0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B59306-15FF-4F58-8139-7329921D6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21" y="951915"/>
            <a:ext cx="14203757" cy="83831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1AC1A1-7BA1-48C5-BCD8-359193B187FA}"/>
              </a:ext>
            </a:extLst>
          </p:cNvPr>
          <p:cNvSpPr txBox="1"/>
          <p:nvPr/>
        </p:nvSpPr>
        <p:spPr>
          <a:xfrm>
            <a:off x="7620000" y="3543300"/>
            <a:ext cx="426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/>
              <a:t>약 </a:t>
            </a:r>
            <a:r>
              <a:rPr lang="en-US" altLang="ko-KR" sz="4400" b="1" dirty="0"/>
              <a:t>1.73</a:t>
            </a:r>
            <a:r>
              <a:rPr lang="ko-KR" altLang="en-US" sz="4400" b="1" dirty="0"/>
              <a:t>배 차이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41BAFB-0B2F-4ABA-BDAC-D3CEAA61F620}"/>
              </a:ext>
            </a:extLst>
          </p:cNvPr>
          <p:cNvSpPr txBox="1"/>
          <p:nvPr/>
        </p:nvSpPr>
        <p:spPr>
          <a:xfrm>
            <a:off x="7162800" y="1028700"/>
            <a:ext cx="51816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유동인구에 따른 인구 밀도의 차이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10FB68-1CE4-4437-A2B2-0C002B5C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069" y="1695192"/>
            <a:ext cx="5744377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33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78629" y="1028700"/>
            <a:ext cx="10546856" cy="95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0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kumimoji="0" lang="en-US" sz="5200" b="1" i="0" u="none" strike="noStrike" kern="1200" cap="none" spc="0" normalizeH="0" baseline="0" noProof="0" dirty="0" err="1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결론</a:t>
            </a:r>
            <a:endParaRPr kumimoji="0" lang="en-US" sz="5200" b="1" i="0" u="none" strike="noStrike" kern="1200" cap="none" spc="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19200" y="6362700"/>
            <a:ext cx="15531454" cy="2010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15" marR="0" lvl="1" indent="-323857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인천에서도 대구만큼은 아니지만 유동인구가 어느정도 인구 데이터와 비례한다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</a:t>
            </a:r>
          </a:p>
          <a:p>
            <a:pPr marL="647715" marR="0" lvl="1" indent="-323857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하지만 부동산 데이터는 인구와 어긋나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유동 인구 및 인구밀도 데이터 만으로는 부동산 가격을 설명할 수 없다는 것을 알 수 있었다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513EB05-64E6-4106-ADFB-8CE0CF174AA1}"/>
              </a:ext>
            </a:extLst>
          </p:cNvPr>
          <p:cNvSpPr txBox="1"/>
          <p:nvPr/>
        </p:nvSpPr>
        <p:spPr>
          <a:xfrm>
            <a:off x="1478629" y="5448300"/>
            <a:ext cx="10546856" cy="95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0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추가 검증</a:t>
            </a:r>
            <a:r>
              <a:rPr lang="en-US" altLang="ko-KR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인천</a:t>
            </a:r>
            <a:r>
              <a:rPr lang="en-US" altLang="ko-KR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kumimoji="0" lang="en-US" sz="5200" b="1" i="0" u="none" strike="noStrike" kern="1200" cap="none" spc="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00D27182-48A0-435B-B893-15F3703BCA3D}"/>
              </a:ext>
            </a:extLst>
          </p:cNvPr>
          <p:cNvSpPr txBox="1"/>
          <p:nvPr/>
        </p:nvSpPr>
        <p:spPr>
          <a:xfrm>
            <a:off x="1219200" y="2705100"/>
            <a:ext cx="15531454" cy="2703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15" marR="0" lvl="1" indent="-323857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유동 인구가 인구에 대한 데이터를 완벽히 대변한다고 할 수는 없지만 이 두 행정구역에 한해서는 어느정도 인구 데이터를 반영한다고 볼 수 있다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</a:t>
            </a:r>
            <a:endParaRPr kumimoji="0" lang="en-US" sz="3000" b="0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647715" marR="0" lvl="1" indent="-323857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유동인구 증가 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– </a:t>
            </a:r>
            <a:r>
              <a:rPr lang="ko-KR" alt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편의시설 증가 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– </a:t>
            </a:r>
            <a:r>
              <a:rPr lang="ko-KR" alt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부동산 가격 상승</a:t>
            </a:r>
            <a:endParaRPr lang="en-US" altLang="ko-KR" sz="3000" spc="30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323858" marR="0" lvl="1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000" b="0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lab 돋움 레귤러"/>
                <a:ea typeface="Tlab 돋움 레귤러"/>
                <a:cs typeface="Tlab 돋움 레귤러"/>
                <a:sym typeface="Tlab 돋움 레귤러"/>
              </a:rPr>
              <a:t>   - </a:t>
            </a:r>
            <a:r>
              <a:rPr lang="ko-KR" alt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인구와 편의시설은 서로에 영향을 주면서 부동산 가격에도 역시 영향을 준다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1794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03845" y="4543101"/>
            <a:ext cx="1740155" cy="75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4752" b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노동림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4562" y="1535430"/>
            <a:ext cx="8994991" cy="1966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8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지역별 가격변화 측정을 통한</a:t>
            </a:r>
          </a:p>
          <a:p>
            <a:pPr algn="l">
              <a:lnSpc>
                <a:spcPts val="8008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가설 재검증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139553" y="0"/>
            <a:ext cx="8148447" cy="10287000"/>
            <a:chOff x="0" y="0"/>
            <a:chExt cx="1396510" cy="17630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6510" cy="1763023"/>
            </a:xfrm>
            <a:custGeom>
              <a:avLst/>
              <a:gdLst/>
              <a:ahLst/>
              <a:cxnLst/>
              <a:rect l="l" t="t" r="r" b="b"/>
              <a:pathLst>
                <a:path w="1396510" h="1763023">
                  <a:moveTo>
                    <a:pt x="0" y="0"/>
                  </a:moveTo>
                  <a:lnTo>
                    <a:pt x="1396510" y="0"/>
                  </a:lnTo>
                  <a:lnTo>
                    <a:pt x="1396510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65000"/>
              </a:blip>
              <a:stretch>
                <a:fillRect l="-66680" r="-39855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1523" y="2917110"/>
            <a:ext cx="6796251" cy="6341190"/>
          </a:xfrm>
          <a:custGeom>
            <a:avLst/>
            <a:gdLst/>
            <a:ahLst/>
            <a:cxnLst/>
            <a:rect l="l" t="t" r="r" b="b"/>
            <a:pathLst>
              <a:path w="6796251" h="6341190">
                <a:moveTo>
                  <a:pt x="0" y="0"/>
                </a:moveTo>
                <a:lnTo>
                  <a:pt x="6796251" y="0"/>
                </a:lnTo>
                <a:lnTo>
                  <a:pt x="6796251" y="6341190"/>
                </a:lnTo>
                <a:lnTo>
                  <a:pt x="0" y="634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971" t="-8889" r="-43275" b="-963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02894" y="2917110"/>
            <a:ext cx="6693565" cy="6341190"/>
          </a:xfrm>
          <a:custGeom>
            <a:avLst/>
            <a:gdLst/>
            <a:ahLst/>
            <a:cxnLst/>
            <a:rect l="l" t="t" r="r" b="b"/>
            <a:pathLst>
              <a:path w="6693565" h="6341190">
                <a:moveTo>
                  <a:pt x="0" y="0"/>
                </a:moveTo>
                <a:lnTo>
                  <a:pt x="6693565" y="0"/>
                </a:lnTo>
                <a:lnTo>
                  <a:pt x="6693565" y="6341190"/>
                </a:lnTo>
                <a:lnTo>
                  <a:pt x="0" y="6341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352" r="-44378" b="-594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36879" y="6087705"/>
            <a:ext cx="374420" cy="556753"/>
          </a:xfrm>
          <a:custGeom>
            <a:avLst/>
            <a:gdLst/>
            <a:ahLst/>
            <a:cxnLst/>
            <a:rect l="l" t="t" r="r" b="b"/>
            <a:pathLst>
              <a:path w="374420" h="556753">
                <a:moveTo>
                  <a:pt x="0" y="0"/>
                </a:moveTo>
                <a:lnTo>
                  <a:pt x="374420" y="0"/>
                </a:lnTo>
                <a:lnTo>
                  <a:pt x="374420" y="556753"/>
                </a:lnTo>
                <a:lnTo>
                  <a:pt x="0" y="556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397024" y="800100"/>
            <a:ext cx="1647131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북구 학정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13880" y="800100"/>
            <a:ext cx="2024261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중구 반월당 </a:t>
            </a:r>
          </a:p>
        </p:txBody>
      </p:sp>
      <p:sp>
        <p:nvSpPr>
          <p:cNvPr id="7" name="Freeform 7"/>
          <p:cNvSpPr/>
          <p:nvPr/>
        </p:nvSpPr>
        <p:spPr>
          <a:xfrm>
            <a:off x="14853548" y="4865123"/>
            <a:ext cx="374420" cy="556753"/>
          </a:xfrm>
          <a:custGeom>
            <a:avLst/>
            <a:gdLst/>
            <a:ahLst/>
            <a:cxnLst/>
            <a:rect l="l" t="t" r="r" b="b"/>
            <a:pathLst>
              <a:path w="374420" h="556753">
                <a:moveTo>
                  <a:pt x="0" y="0"/>
                </a:moveTo>
                <a:lnTo>
                  <a:pt x="374420" y="0"/>
                </a:lnTo>
                <a:lnTo>
                  <a:pt x="374420" y="556754"/>
                </a:lnTo>
                <a:lnTo>
                  <a:pt x="0" y="556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806819" y="4703266"/>
            <a:ext cx="374420" cy="556753"/>
          </a:xfrm>
          <a:custGeom>
            <a:avLst/>
            <a:gdLst/>
            <a:ahLst/>
            <a:cxnLst/>
            <a:rect l="l" t="t" r="r" b="b"/>
            <a:pathLst>
              <a:path w="374420" h="556753">
                <a:moveTo>
                  <a:pt x="0" y="0"/>
                </a:moveTo>
                <a:lnTo>
                  <a:pt x="374420" y="0"/>
                </a:lnTo>
                <a:lnTo>
                  <a:pt x="374420" y="556753"/>
                </a:lnTo>
                <a:lnTo>
                  <a:pt x="0" y="556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646841" y="6087705"/>
            <a:ext cx="374420" cy="556753"/>
          </a:xfrm>
          <a:custGeom>
            <a:avLst/>
            <a:gdLst/>
            <a:ahLst/>
            <a:cxnLst/>
            <a:rect l="l" t="t" r="r" b="b"/>
            <a:pathLst>
              <a:path w="374420" h="556753">
                <a:moveTo>
                  <a:pt x="0" y="0"/>
                </a:moveTo>
                <a:lnTo>
                  <a:pt x="374420" y="0"/>
                </a:lnTo>
                <a:lnTo>
                  <a:pt x="374420" y="556753"/>
                </a:lnTo>
                <a:lnTo>
                  <a:pt x="0" y="556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479928" y="5691024"/>
            <a:ext cx="374420" cy="556753"/>
          </a:xfrm>
          <a:custGeom>
            <a:avLst/>
            <a:gdLst/>
            <a:ahLst/>
            <a:cxnLst/>
            <a:rect l="l" t="t" r="r" b="b"/>
            <a:pathLst>
              <a:path w="374420" h="556753">
                <a:moveTo>
                  <a:pt x="0" y="0"/>
                </a:moveTo>
                <a:lnTo>
                  <a:pt x="374420" y="0"/>
                </a:lnTo>
                <a:lnTo>
                  <a:pt x="374420" y="556754"/>
                </a:lnTo>
                <a:lnTo>
                  <a:pt x="0" y="556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013161" y="5530952"/>
            <a:ext cx="374420" cy="556753"/>
          </a:xfrm>
          <a:custGeom>
            <a:avLst/>
            <a:gdLst/>
            <a:ahLst/>
            <a:cxnLst/>
            <a:rect l="l" t="t" r="r" b="b"/>
            <a:pathLst>
              <a:path w="374420" h="556753">
                <a:moveTo>
                  <a:pt x="0" y="0"/>
                </a:moveTo>
                <a:lnTo>
                  <a:pt x="374420" y="0"/>
                </a:lnTo>
                <a:lnTo>
                  <a:pt x="374420" y="556753"/>
                </a:lnTo>
                <a:lnTo>
                  <a:pt x="0" y="556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116810" y="1521421"/>
            <a:ext cx="8054380" cy="917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40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각 지역 반경 1km 내 3개 아파트 선정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3356611"/>
            <a:ext cx="11301259" cy="6187439"/>
          </a:xfrm>
          <a:custGeom>
            <a:avLst/>
            <a:gdLst/>
            <a:ahLst/>
            <a:cxnLst/>
            <a:rect l="l" t="t" r="r" b="b"/>
            <a:pathLst>
              <a:path w="11301259" h="6187439">
                <a:moveTo>
                  <a:pt x="0" y="0"/>
                </a:moveTo>
                <a:lnTo>
                  <a:pt x="11301258" y="0"/>
                </a:lnTo>
                <a:lnTo>
                  <a:pt x="11301258" y="6187439"/>
                </a:lnTo>
                <a:lnTo>
                  <a:pt x="0" y="6187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4342" y="565150"/>
            <a:ext cx="6410325" cy="238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3999" b="1" spc="39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청아람의 지역별 거래 데이터  </a:t>
            </a:r>
          </a:p>
          <a:p>
            <a:pPr algn="l">
              <a:lnSpc>
                <a:spcPts val="6439"/>
              </a:lnSpc>
            </a:pPr>
            <a:r>
              <a:rPr lang="en-US" sz="3999" spc="3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중구 반월당 : 삼덕청아람</a:t>
            </a:r>
          </a:p>
          <a:p>
            <a:pPr algn="l">
              <a:lnSpc>
                <a:spcPts val="6439"/>
              </a:lnSpc>
            </a:pPr>
            <a:r>
              <a:rPr lang="en-US" sz="3999" spc="3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북구 학정동 : 학정청아람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1320" y="3973578"/>
            <a:ext cx="751342" cy="7513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46263" y="3973578"/>
            <a:ext cx="751342" cy="7513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71320" y="5015159"/>
            <a:ext cx="751342" cy="7513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46263" y="5015159"/>
            <a:ext cx="751342" cy="75134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871320" y="6054907"/>
            <a:ext cx="751342" cy="75134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871320" y="7094654"/>
            <a:ext cx="751342" cy="75134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0" y="0"/>
            <a:ext cx="18288000" cy="2372063"/>
            <a:chOff x="0" y="0"/>
            <a:chExt cx="4816593" cy="62474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16592" cy="624741"/>
            </a:xfrm>
            <a:custGeom>
              <a:avLst/>
              <a:gdLst/>
              <a:ahLst/>
              <a:cxnLst/>
              <a:rect l="l" t="t" r="r" b="b"/>
              <a:pathLst>
                <a:path w="4816592" h="624741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20567" y="1024107"/>
            <a:ext cx="7110099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70583" y="374795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745525" y="374795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70583" y="478637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45525" y="478637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70583" y="5823651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70583" y="6865870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78334" y="3724600"/>
            <a:ext cx="5403203" cy="88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이선혜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927462" y="3724600"/>
            <a:ext cx="5403203" cy="88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아이디어 제시 및 가설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927462" y="4786374"/>
            <a:ext cx="5403203" cy="88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김경엽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927462" y="5823651"/>
            <a:ext cx="5403203" cy="88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김민우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927462" y="6851011"/>
            <a:ext cx="5403203" cy="88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노동림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678334" y="4766181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FLOW</a:t>
            </a:r>
          </a:p>
        </p:txBody>
      </p:sp>
      <p:grpSp>
        <p:nvGrpSpPr>
          <p:cNvPr id="41" name="Group 11">
            <a:extLst>
              <a:ext uri="{FF2B5EF4-FFF2-40B4-BE49-F238E27FC236}">
                <a16:creationId xmlns:a16="http://schemas.microsoft.com/office/drawing/2014/main" id="{5981DEB2-28FA-4530-A918-F074960BADAF}"/>
              </a:ext>
            </a:extLst>
          </p:cNvPr>
          <p:cNvGrpSpPr/>
          <p:nvPr/>
        </p:nvGrpSpPr>
        <p:grpSpPr>
          <a:xfrm>
            <a:off x="9646263" y="6082651"/>
            <a:ext cx="751342" cy="751342"/>
            <a:chOff x="0" y="0"/>
            <a:chExt cx="812800" cy="812800"/>
          </a:xfrm>
        </p:grpSpPr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F99DFFCF-EF6B-4923-B8C4-2CD965A7A93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FA95A33A-CFCA-41FC-AA46-4BFF195DDE49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44" name="TextBox 27">
            <a:extLst>
              <a:ext uri="{FF2B5EF4-FFF2-40B4-BE49-F238E27FC236}">
                <a16:creationId xmlns:a16="http://schemas.microsoft.com/office/drawing/2014/main" id="{3F9BF0AE-5F6B-4B29-8138-165671BD2E73}"/>
              </a:ext>
            </a:extLst>
          </p:cNvPr>
          <p:cNvSpPr txBox="1"/>
          <p:nvPr/>
        </p:nvSpPr>
        <p:spPr>
          <a:xfrm>
            <a:off x="9745525" y="5853866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7</a:t>
            </a:r>
          </a:p>
        </p:txBody>
      </p:sp>
      <p:sp>
        <p:nvSpPr>
          <p:cNvPr id="45" name="TextBox 35">
            <a:extLst>
              <a:ext uri="{FF2B5EF4-FFF2-40B4-BE49-F238E27FC236}">
                <a16:creationId xmlns:a16="http://schemas.microsoft.com/office/drawing/2014/main" id="{5689D1C1-41EA-4D53-94C5-C3B500BD792C}"/>
              </a:ext>
            </a:extLst>
          </p:cNvPr>
          <p:cNvSpPr txBox="1"/>
          <p:nvPr/>
        </p:nvSpPr>
        <p:spPr>
          <a:xfrm>
            <a:off x="10678334" y="5833673"/>
            <a:ext cx="5403203" cy="88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REVIEW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3397059"/>
            <a:ext cx="11301259" cy="5975541"/>
          </a:xfrm>
          <a:custGeom>
            <a:avLst/>
            <a:gdLst/>
            <a:ahLst/>
            <a:cxnLst/>
            <a:rect l="l" t="t" r="r" b="b"/>
            <a:pathLst>
              <a:path w="11301259" h="5975541">
                <a:moveTo>
                  <a:pt x="0" y="0"/>
                </a:moveTo>
                <a:lnTo>
                  <a:pt x="11301258" y="0"/>
                </a:lnTo>
                <a:lnTo>
                  <a:pt x="11301258" y="5975541"/>
                </a:lnTo>
                <a:lnTo>
                  <a:pt x="0" y="59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4342" y="565150"/>
            <a:ext cx="7360146" cy="238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3999" b="1" spc="39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이편한세상의 지역별 거래 데이터  </a:t>
            </a:r>
          </a:p>
          <a:p>
            <a:pPr algn="l">
              <a:lnSpc>
                <a:spcPts val="6439"/>
              </a:lnSpc>
            </a:pPr>
            <a:r>
              <a:rPr lang="en-US" sz="3999" spc="3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중구 반월당 : 남산이편한세상</a:t>
            </a:r>
          </a:p>
          <a:p>
            <a:pPr algn="l">
              <a:lnSpc>
                <a:spcPts val="6439"/>
              </a:lnSpc>
            </a:pPr>
            <a:r>
              <a:rPr lang="en-US" sz="3999" spc="3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북구 학정동 : 칠곡이편한세상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245343" y="680997"/>
            <a:ext cx="6248995" cy="52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5"/>
              </a:lnSpc>
              <a:spcBef>
                <a:spcPct val="0"/>
              </a:spcBef>
            </a:pPr>
            <a:r>
              <a:rPr lang="en-US" sz="234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(2023.01 데이터 부재로 2023.02 데이터로 대체)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3413227"/>
            <a:ext cx="11301259" cy="5226832"/>
          </a:xfrm>
          <a:custGeom>
            <a:avLst/>
            <a:gdLst/>
            <a:ahLst/>
            <a:cxnLst/>
            <a:rect l="l" t="t" r="r" b="b"/>
            <a:pathLst>
              <a:path w="11301259" h="5226832">
                <a:moveTo>
                  <a:pt x="0" y="0"/>
                </a:moveTo>
                <a:lnTo>
                  <a:pt x="11301258" y="0"/>
                </a:lnTo>
                <a:lnTo>
                  <a:pt x="11301258" y="5226833"/>
                </a:lnTo>
                <a:lnTo>
                  <a:pt x="0" y="5226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4342" y="565150"/>
            <a:ext cx="7282954" cy="238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3999" b="1" spc="39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효성해링턴의 지역별 거래 데이터  </a:t>
            </a:r>
          </a:p>
          <a:p>
            <a:pPr algn="l">
              <a:lnSpc>
                <a:spcPts val="6439"/>
              </a:lnSpc>
            </a:pPr>
            <a:r>
              <a:rPr lang="en-US" sz="3999" spc="3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중구 반월당 : 반월당효성해링턴</a:t>
            </a:r>
          </a:p>
          <a:p>
            <a:pPr algn="l">
              <a:lnSpc>
                <a:spcPts val="6439"/>
              </a:lnSpc>
            </a:pPr>
            <a:r>
              <a:rPr lang="en-US" sz="3999" spc="3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북구 학정동 : 학정역효성해링턴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245343" y="680997"/>
            <a:ext cx="6248995" cy="52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5"/>
              </a:lnSpc>
              <a:spcBef>
                <a:spcPct val="0"/>
              </a:spcBef>
            </a:pPr>
            <a:r>
              <a:rPr lang="en-US" sz="234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(2023.01 데이터 부재로 2023.02 데이터로 대체)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51554" y="1927054"/>
            <a:ext cx="8678877" cy="5836545"/>
          </a:xfrm>
          <a:custGeom>
            <a:avLst/>
            <a:gdLst/>
            <a:ahLst/>
            <a:cxnLst/>
            <a:rect l="l" t="t" r="r" b="b"/>
            <a:pathLst>
              <a:path w="8678877" h="5836545">
                <a:moveTo>
                  <a:pt x="0" y="0"/>
                </a:moveTo>
                <a:lnTo>
                  <a:pt x="8678876" y="0"/>
                </a:lnTo>
                <a:lnTo>
                  <a:pt x="8678876" y="5836544"/>
                </a:lnTo>
                <a:lnTo>
                  <a:pt x="0" y="583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26918" y="1262030"/>
            <a:ext cx="5526584" cy="768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6"/>
              </a:lnSpc>
            </a:pPr>
            <a:r>
              <a:rPr lang="en-US" sz="3747" b="1" spc="37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각각의 데이터 측정</a:t>
            </a:r>
          </a:p>
          <a:p>
            <a:pPr algn="l">
              <a:lnSpc>
                <a:spcPts val="3146"/>
              </a:lnSpc>
            </a:pPr>
            <a:endParaRPr lang="en-US" sz="3747" b="1" spc="37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l">
              <a:lnSpc>
                <a:spcPts val="3146"/>
              </a:lnSpc>
            </a:pPr>
            <a:endParaRPr lang="en-US" sz="3747" b="1" spc="37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l">
              <a:lnSpc>
                <a:spcPts val="3146"/>
              </a:lnSpc>
            </a:pPr>
            <a:r>
              <a:rPr lang="en-US" sz="2247" b="1" spc="2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참고자료 : 거래량</a:t>
            </a:r>
          </a:p>
          <a:p>
            <a:pPr algn="l">
              <a:lnSpc>
                <a:spcPts val="3146"/>
              </a:lnSpc>
            </a:pPr>
            <a:endParaRPr lang="en-US" sz="2247" b="1" spc="22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l">
              <a:lnSpc>
                <a:spcPts val="3146"/>
              </a:lnSpc>
            </a:pPr>
            <a:r>
              <a:rPr lang="en-US" sz="2247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청아람 북구 23년 01월 거래량 (count): 2.0 </a:t>
            </a:r>
          </a:p>
          <a:p>
            <a:pPr algn="l">
              <a:lnSpc>
                <a:spcPts val="3146"/>
              </a:lnSpc>
            </a:pPr>
            <a:r>
              <a:rPr lang="en-US" sz="2247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청아람 북구 23년 12월 거래량 (count): 4.0 </a:t>
            </a:r>
          </a:p>
          <a:p>
            <a:pPr algn="l">
              <a:lnSpc>
                <a:spcPts val="3146"/>
              </a:lnSpc>
            </a:pPr>
            <a:r>
              <a:rPr lang="en-US" sz="2247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청아람 중구 23년 01월 거래량 (count): 3.0 </a:t>
            </a:r>
          </a:p>
          <a:p>
            <a:pPr algn="l">
              <a:lnSpc>
                <a:spcPts val="3146"/>
              </a:lnSpc>
            </a:pPr>
            <a:r>
              <a:rPr lang="en-US" sz="2247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청아람 중구 23년 12월 거래량 (count): 1.0</a:t>
            </a:r>
          </a:p>
          <a:p>
            <a:pPr algn="l">
              <a:lnSpc>
                <a:spcPts val="3146"/>
              </a:lnSpc>
            </a:pPr>
            <a:r>
              <a:rPr lang="en-US" sz="2247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</a:p>
          <a:p>
            <a:pPr algn="l">
              <a:lnSpc>
                <a:spcPts val="3146"/>
              </a:lnSpc>
            </a:pPr>
            <a:r>
              <a:rPr lang="en-US" sz="2247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이편한 북구 23년 01월 거래량 (count): 3.0 </a:t>
            </a:r>
          </a:p>
          <a:p>
            <a:pPr algn="l">
              <a:lnSpc>
                <a:spcPts val="3146"/>
              </a:lnSpc>
            </a:pPr>
            <a:r>
              <a:rPr lang="en-US" sz="2247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이편한 북구 23년 12월 거래량 (count): 1.0 </a:t>
            </a:r>
          </a:p>
          <a:p>
            <a:pPr algn="l">
              <a:lnSpc>
                <a:spcPts val="3146"/>
              </a:lnSpc>
            </a:pPr>
            <a:r>
              <a:rPr lang="en-US" sz="2247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이편한 중구 23년 02월 거래량 (count): 4.0 </a:t>
            </a:r>
          </a:p>
          <a:p>
            <a:pPr algn="l">
              <a:lnSpc>
                <a:spcPts val="3146"/>
              </a:lnSpc>
            </a:pPr>
            <a:r>
              <a:rPr lang="en-US" sz="2247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이편한 중구 23년 12월 거래량 (count): 1.0</a:t>
            </a:r>
          </a:p>
          <a:p>
            <a:pPr algn="l">
              <a:lnSpc>
                <a:spcPts val="3146"/>
              </a:lnSpc>
            </a:pPr>
            <a:r>
              <a:rPr lang="en-US" sz="2247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</a:p>
          <a:p>
            <a:pPr algn="l">
              <a:lnSpc>
                <a:spcPts val="3146"/>
              </a:lnSpc>
            </a:pPr>
            <a:r>
              <a:rPr lang="en-US" sz="2247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해링턴 북구 23년 01월 거래량 (count): 2.0 </a:t>
            </a:r>
          </a:p>
          <a:p>
            <a:pPr algn="l">
              <a:lnSpc>
                <a:spcPts val="3146"/>
              </a:lnSpc>
            </a:pPr>
            <a:r>
              <a:rPr lang="en-US" sz="2247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해링턴 북구 23년 12월 거래량 (count): 1.0 </a:t>
            </a:r>
          </a:p>
          <a:p>
            <a:pPr algn="l">
              <a:lnSpc>
                <a:spcPts val="3146"/>
              </a:lnSpc>
            </a:pPr>
            <a:r>
              <a:rPr lang="en-US" sz="2247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해링턴 중구 23년 02월 거래량 (count): 2.0 </a:t>
            </a:r>
          </a:p>
          <a:p>
            <a:pPr algn="l">
              <a:lnSpc>
                <a:spcPts val="3146"/>
              </a:lnSpc>
              <a:spcBef>
                <a:spcPct val="0"/>
              </a:spcBef>
            </a:pPr>
            <a:r>
              <a:rPr lang="en-US" sz="2247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해링턴 중구 23년 12월 거래량 (count): 1.0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51554" y="8416268"/>
            <a:ext cx="867887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39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25개 거래량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5034" y="790575"/>
            <a:ext cx="5300114" cy="6356958"/>
          </a:xfrm>
          <a:custGeom>
            <a:avLst/>
            <a:gdLst/>
            <a:ahLst/>
            <a:cxnLst/>
            <a:rect l="l" t="t" r="r" b="b"/>
            <a:pathLst>
              <a:path w="5300114" h="6356958">
                <a:moveTo>
                  <a:pt x="0" y="0"/>
                </a:moveTo>
                <a:lnTo>
                  <a:pt x="5300114" y="0"/>
                </a:lnTo>
                <a:lnTo>
                  <a:pt x="530011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21545" y="790575"/>
            <a:ext cx="5399848" cy="6356958"/>
          </a:xfrm>
          <a:custGeom>
            <a:avLst/>
            <a:gdLst/>
            <a:ahLst/>
            <a:cxnLst/>
            <a:rect l="l" t="t" r="r" b="b"/>
            <a:pathLst>
              <a:path w="5399848" h="6356958">
                <a:moveTo>
                  <a:pt x="0" y="0"/>
                </a:moveTo>
                <a:lnTo>
                  <a:pt x="5399848" y="0"/>
                </a:lnTo>
                <a:lnTo>
                  <a:pt x="539984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01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67790" y="790575"/>
            <a:ext cx="5204760" cy="6356958"/>
          </a:xfrm>
          <a:custGeom>
            <a:avLst/>
            <a:gdLst/>
            <a:ahLst/>
            <a:cxnLst/>
            <a:rect l="l" t="t" r="r" b="b"/>
            <a:pathLst>
              <a:path w="5204760" h="6356958">
                <a:moveTo>
                  <a:pt x="0" y="0"/>
                </a:moveTo>
                <a:lnTo>
                  <a:pt x="5204760" y="0"/>
                </a:lnTo>
                <a:lnTo>
                  <a:pt x="520476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75034" y="7457563"/>
            <a:ext cx="16997516" cy="2518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59"/>
              </a:lnSpc>
            </a:pPr>
            <a:r>
              <a:rPr lang="en-US" sz="3999" spc="39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             청아람                        이편한세상                          해링턴 </a:t>
            </a:r>
          </a:p>
          <a:p>
            <a:pPr algn="just">
              <a:lnSpc>
                <a:spcPts val="656"/>
              </a:lnSpc>
            </a:pPr>
            <a:endParaRPr lang="en-US" sz="3999" spc="39">
              <a:solidFill>
                <a:srgbClr val="000000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  <a:p>
            <a:pPr algn="just">
              <a:lnSpc>
                <a:spcPts val="6559"/>
              </a:lnSpc>
            </a:pPr>
            <a:r>
              <a:rPr lang="en-US" sz="3999" spc="39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북구 :  </a:t>
            </a:r>
            <a:r>
              <a:rPr lang="en-US" sz="3999" spc="3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     -4.76%                     -2.75%                        -8.57%</a:t>
            </a:r>
          </a:p>
          <a:p>
            <a:pPr algn="just">
              <a:lnSpc>
                <a:spcPts val="6559"/>
              </a:lnSpc>
            </a:pPr>
            <a:r>
              <a:rPr lang="en-US" sz="3999" spc="39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중구 : </a:t>
            </a:r>
            <a:r>
              <a:rPr lang="en-US" sz="3999" spc="39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     +12.33%                   +11.52%                       +19.62%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34532" y="5250179"/>
            <a:ext cx="11256928" cy="3517790"/>
          </a:xfrm>
          <a:custGeom>
            <a:avLst/>
            <a:gdLst/>
            <a:ahLst/>
            <a:cxnLst/>
            <a:rect l="l" t="t" r="r" b="b"/>
            <a:pathLst>
              <a:path w="11256928" h="3517790">
                <a:moveTo>
                  <a:pt x="0" y="0"/>
                </a:moveTo>
                <a:lnTo>
                  <a:pt x="11256928" y="0"/>
                </a:lnTo>
                <a:lnTo>
                  <a:pt x="11256928" y="3517790"/>
                </a:lnTo>
                <a:lnTo>
                  <a:pt x="0" y="3517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0224" y="3162330"/>
            <a:ext cx="6514308" cy="1717161"/>
          </a:xfrm>
          <a:custGeom>
            <a:avLst/>
            <a:gdLst/>
            <a:ahLst/>
            <a:cxnLst/>
            <a:rect l="l" t="t" r="r" b="b"/>
            <a:pathLst>
              <a:path w="6514308" h="1717161">
                <a:moveTo>
                  <a:pt x="0" y="0"/>
                </a:moveTo>
                <a:lnTo>
                  <a:pt x="6514308" y="0"/>
                </a:lnTo>
                <a:lnTo>
                  <a:pt x="6514308" y="1717161"/>
                </a:lnTo>
                <a:lnTo>
                  <a:pt x="0" y="1717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0224" y="5250179"/>
            <a:ext cx="6514308" cy="879982"/>
          </a:xfrm>
          <a:custGeom>
            <a:avLst/>
            <a:gdLst/>
            <a:ahLst/>
            <a:cxnLst/>
            <a:rect l="l" t="t" r="r" b="b"/>
            <a:pathLst>
              <a:path w="6514308" h="879982">
                <a:moveTo>
                  <a:pt x="0" y="0"/>
                </a:moveTo>
                <a:lnTo>
                  <a:pt x="6514308" y="0"/>
                </a:lnTo>
                <a:lnTo>
                  <a:pt x="6514308" y="879981"/>
                </a:lnTo>
                <a:lnTo>
                  <a:pt x="0" y="879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20224" y="544029"/>
            <a:ext cx="7743993" cy="1628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3121" spc="31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데이터 시각화</a:t>
            </a:r>
          </a:p>
          <a:p>
            <a:pPr algn="l">
              <a:lnSpc>
                <a:spcPts val="4370"/>
              </a:lnSpc>
            </a:pPr>
            <a:endParaRPr lang="en-US" sz="3121" spc="31">
              <a:solidFill>
                <a:srgbClr val="000000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  <a:p>
            <a:pPr algn="l">
              <a:lnSpc>
                <a:spcPts val="4370"/>
              </a:lnSpc>
              <a:spcBef>
                <a:spcPct val="0"/>
              </a:spcBef>
            </a:pPr>
            <a:r>
              <a:rPr lang="en-US" sz="3121" spc="31">
                <a:solidFill>
                  <a:srgbClr val="6274C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Matplotlib </a:t>
            </a:r>
            <a:r>
              <a:rPr lang="en-US" sz="3121" spc="31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라이브러리의 모듈인 </a:t>
            </a:r>
            <a:r>
              <a:rPr lang="en-US" sz="3121" spc="31">
                <a:solidFill>
                  <a:srgbClr val="6274CF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pyplot </a:t>
            </a:r>
            <a:r>
              <a:rPr lang="en-US" sz="3121" spc="31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사용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96139" y="7937429"/>
            <a:ext cx="12020058" cy="184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66"/>
              </a:lnSpc>
            </a:pPr>
            <a:r>
              <a:rPr lang="en-US" sz="2118" spc="21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변동 추이           청아람                이편한세상                해링턴 </a:t>
            </a:r>
          </a:p>
          <a:p>
            <a:pPr algn="just">
              <a:lnSpc>
                <a:spcPts val="2966"/>
              </a:lnSpc>
            </a:pPr>
            <a:endParaRPr lang="en-US" sz="2118" spc="21">
              <a:solidFill>
                <a:srgbClr val="000000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  <a:p>
            <a:pPr algn="just">
              <a:lnSpc>
                <a:spcPts val="2966"/>
              </a:lnSpc>
            </a:pPr>
            <a:r>
              <a:rPr lang="en-US" sz="2118" spc="21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중구 :                +12.33%          +11.52%                +19.62%</a:t>
            </a:r>
          </a:p>
          <a:p>
            <a:pPr algn="just">
              <a:lnSpc>
                <a:spcPts val="2966"/>
              </a:lnSpc>
            </a:pPr>
            <a:endParaRPr lang="en-US" sz="2118" spc="21">
              <a:solidFill>
                <a:srgbClr val="000000"/>
              </a:solidFill>
              <a:latin typeface="Tlab 돋움 미디움"/>
              <a:ea typeface="Tlab 돋움 미디움"/>
              <a:cs typeface="Tlab 돋움 미디움"/>
              <a:sym typeface="Tlab 돋움 미디움"/>
            </a:endParaRPr>
          </a:p>
          <a:p>
            <a:pPr algn="just">
              <a:lnSpc>
                <a:spcPts val="2966"/>
              </a:lnSpc>
              <a:spcBef>
                <a:spcPct val="0"/>
              </a:spcBef>
            </a:pPr>
            <a:r>
              <a:rPr lang="en-US" sz="2118" spc="21">
                <a:solidFill>
                  <a:srgbClr val="000000"/>
                </a:solidFill>
                <a:latin typeface="Tlab 돋움 미디움"/>
                <a:ea typeface="Tlab 돋움 미디움"/>
                <a:cs typeface="Tlab 돋움 미디움"/>
                <a:sym typeface="Tlab 돋움 미디움"/>
              </a:rPr>
              <a:t>북구 :                  -4.76%            -2.75%                 -8.57%</a:t>
            </a:r>
          </a:p>
        </p:txBody>
      </p:sp>
      <p:sp>
        <p:nvSpPr>
          <p:cNvPr id="3" name="Freeform 3"/>
          <p:cNvSpPr/>
          <p:nvPr/>
        </p:nvSpPr>
        <p:spPr>
          <a:xfrm>
            <a:off x="4627962" y="448917"/>
            <a:ext cx="9032075" cy="7114889"/>
          </a:xfrm>
          <a:custGeom>
            <a:avLst/>
            <a:gdLst/>
            <a:ahLst/>
            <a:cxnLst/>
            <a:rect l="l" t="t" r="r" b="b"/>
            <a:pathLst>
              <a:path w="9032075" h="7114889">
                <a:moveTo>
                  <a:pt x="0" y="0"/>
                </a:moveTo>
                <a:lnTo>
                  <a:pt x="9032076" y="0"/>
                </a:lnTo>
                <a:lnTo>
                  <a:pt x="9032076" y="7114890"/>
                </a:lnTo>
                <a:lnTo>
                  <a:pt x="0" y="7114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03845" y="4543101"/>
            <a:ext cx="1740155" cy="75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4752" b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이선혜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400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7994" y="1498599"/>
            <a:ext cx="8994991" cy="3005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8"/>
              </a:lnSpc>
            </a:pPr>
            <a:r>
              <a:rPr lang="en-US" sz="52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아파트</a:t>
            </a:r>
            <a:r>
              <a:rPr 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52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실거래가</a:t>
            </a:r>
            <a:r>
              <a:rPr 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52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변화와</a:t>
            </a:r>
            <a:r>
              <a:rPr 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  <a:p>
            <a:pPr algn="l">
              <a:lnSpc>
                <a:spcPts val="8008"/>
              </a:lnSpc>
            </a:pPr>
            <a:r>
              <a:rPr lang="en-US" sz="52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연령층</a:t>
            </a:r>
            <a:r>
              <a:rPr 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및 </a:t>
            </a:r>
            <a:r>
              <a:rPr lang="en-US" sz="52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인구수</a:t>
            </a:r>
            <a:r>
              <a:rPr 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52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변화의</a:t>
            </a:r>
            <a:r>
              <a:rPr 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52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관련성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l">
              <a:lnSpc>
                <a:spcPts val="8008"/>
              </a:lnSpc>
            </a:pP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139553" y="0"/>
            <a:ext cx="8148447" cy="10287000"/>
            <a:chOff x="0" y="0"/>
            <a:chExt cx="1396510" cy="17630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6510" cy="1763023"/>
            </a:xfrm>
            <a:custGeom>
              <a:avLst/>
              <a:gdLst/>
              <a:ahLst/>
              <a:cxnLst/>
              <a:rect l="l" t="t" r="r" b="b"/>
              <a:pathLst>
                <a:path w="1396510" h="1763023">
                  <a:moveTo>
                    <a:pt x="0" y="0"/>
                  </a:moveTo>
                  <a:lnTo>
                    <a:pt x="1396510" y="0"/>
                  </a:lnTo>
                  <a:lnTo>
                    <a:pt x="1396510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65000"/>
              </a:blip>
              <a:stretch>
                <a:fillRect l="-66680" r="-39855"/>
              </a:stretch>
            </a:blipFill>
          </p:spPr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71822" y="0"/>
            <a:ext cx="9216178" cy="2505165"/>
          </a:xfrm>
          <a:custGeom>
            <a:avLst/>
            <a:gdLst/>
            <a:ahLst/>
            <a:cxnLst/>
            <a:rect l="l" t="t" r="r" b="b"/>
            <a:pathLst>
              <a:path w="9216178" h="2505165">
                <a:moveTo>
                  <a:pt x="0" y="0"/>
                </a:moveTo>
                <a:lnTo>
                  <a:pt x="9216178" y="0"/>
                </a:lnTo>
                <a:lnTo>
                  <a:pt x="9216178" y="2505165"/>
                </a:lnTo>
                <a:lnTo>
                  <a:pt x="0" y="2505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01" b="-99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71822" y="2505165"/>
            <a:ext cx="9216178" cy="2564097"/>
          </a:xfrm>
          <a:custGeom>
            <a:avLst/>
            <a:gdLst/>
            <a:ahLst/>
            <a:cxnLst/>
            <a:rect l="l" t="t" r="r" b="b"/>
            <a:pathLst>
              <a:path w="9216178" h="2564097">
                <a:moveTo>
                  <a:pt x="0" y="0"/>
                </a:moveTo>
                <a:lnTo>
                  <a:pt x="9216178" y="0"/>
                </a:lnTo>
                <a:lnTo>
                  <a:pt x="9216178" y="2564097"/>
                </a:lnTo>
                <a:lnTo>
                  <a:pt x="0" y="2564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980" b="-998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71822" y="5069262"/>
            <a:ext cx="9216178" cy="2727354"/>
          </a:xfrm>
          <a:custGeom>
            <a:avLst/>
            <a:gdLst/>
            <a:ahLst/>
            <a:cxnLst/>
            <a:rect l="l" t="t" r="r" b="b"/>
            <a:pathLst>
              <a:path w="9216178" h="2727354">
                <a:moveTo>
                  <a:pt x="0" y="0"/>
                </a:moveTo>
                <a:lnTo>
                  <a:pt x="9216178" y="0"/>
                </a:lnTo>
                <a:lnTo>
                  <a:pt x="9216178" y="2727355"/>
                </a:lnTo>
                <a:lnTo>
                  <a:pt x="0" y="2727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80" b="-998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071822" y="7607663"/>
            <a:ext cx="9216178" cy="2679337"/>
          </a:xfrm>
          <a:custGeom>
            <a:avLst/>
            <a:gdLst/>
            <a:ahLst/>
            <a:cxnLst/>
            <a:rect l="l" t="t" r="r" b="b"/>
            <a:pathLst>
              <a:path w="9216178" h="2679337">
                <a:moveTo>
                  <a:pt x="0" y="0"/>
                </a:moveTo>
                <a:lnTo>
                  <a:pt x="9216178" y="0"/>
                </a:lnTo>
                <a:lnTo>
                  <a:pt x="9216178" y="2679337"/>
                </a:lnTo>
                <a:lnTo>
                  <a:pt x="0" y="2679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905" b="-890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235487"/>
            <a:ext cx="8043122" cy="4561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27"/>
              </a:lnSpc>
            </a:pPr>
            <a:r>
              <a:rPr lang="en-US" sz="2810" b="1" spc="28">
                <a:solidFill>
                  <a:srgbClr val="252525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202312_연령별인구현황_월간 북구</a:t>
            </a:r>
          </a:p>
          <a:p>
            <a:pPr algn="l">
              <a:lnSpc>
                <a:spcPts val="7027"/>
              </a:lnSpc>
            </a:pPr>
            <a:r>
              <a:rPr lang="en-US" sz="2810" b="1" spc="28">
                <a:solidFill>
                  <a:srgbClr val="252525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202301_연령별인구현황_월간 북구</a:t>
            </a:r>
          </a:p>
          <a:p>
            <a:pPr algn="l">
              <a:lnSpc>
                <a:spcPts val="7027"/>
              </a:lnSpc>
            </a:pPr>
            <a:r>
              <a:rPr lang="en-US" sz="2810" b="1" spc="28">
                <a:solidFill>
                  <a:srgbClr val="252525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202301_연령별인구현황_월간 중구</a:t>
            </a:r>
          </a:p>
          <a:p>
            <a:pPr algn="l">
              <a:lnSpc>
                <a:spcPts val="7027"/>
              </a:lnSpc>
            </a:pPr>
            <a:r>
              <a:rPr lang="en-US" sz="2810" b="1" spc="28">
                <a:solidFill>
                  <a:srgbClr val="252525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202312_연령별인구현황_월간 중구</a:t>
            </a:r>
          </a:p>
          <a:p>
            <a:pPr algn="l">
              <a:lnSpc>
                <a:spcPts val="9455"/>
              </a:lnSpc>
            </a:pPr>
            <a:endParaRPr lang="en-US" sz="2810" b="1" spc="28">
              <a:solidFill>
                <a:srgbClr val="252525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4562" y="1287780"/>
            <a:ext cx="5301543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사용 데이터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27765"/>
            <a:ext cx="16230600" cy="5132927"/>
          </a:xfrm>
          <a:custGeom>
            <a:avLst/>
            <a:gdLst/>
            <a:ahLst/>
            <a:cxnLst/>
            <a:rect l="l" t="t" r="r" b="b"/>
            <a:pathLst>
              <a:path w="16230600" h="5132927">
                <a:moveTo>
                  <a:pt x="0" y="0"/>
                </a:moveTo>
                <a:lnTo>
                  <a:pt x="16230600" y="0"/>
                </a:lnTo>
                <a:lnTo>
                  <a:pt x="16230600" y="5132927"/>
                </a:lnTo>
                <a:lnTo>
                  <a:pt x="0" y="5132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60845" y="7632717"/>
            <a:ext cx="14166310" cy="1543050"/>
            <a:chOff x="0" y="0"/>
            <a:chExt cx="3731045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31045" cy="406400"/>
            </a:xfrm>
            <a:custGeom>
              <a:avLst/>
              <a:gdLst/>
              <a:ahLst/>
              <a:cxnLst/>
              <a:rect l="l" t="t" r="r" b="b"/>
              <a:pathLst>
                <a:path w="3731045" h="406400">
                  <a:moveTo>
                    <a:pt x="27872" y="0"/>
                  </a:moveTo>
                  <a:lnTo>
                    <a:pt x="3703173" y="0"/>
                  </a:lnTo>
                  <a:cubicBezTo>
                    <a:pt x="3710565" y="0"/>
                    <a:pt x="3717654" y="2936"/>
                    <a:pt x="3722881" y="8163"/>
                  </a:cubicBezTo>
                  <a:cubicBezTo>
                    <a:pt x="3728108" y="13390"/>
                    <a:pt x="3731045" y="20480"/>
                    <a:pt x="3731045" y="27872"/>
                  </a:cubicBezTo>
                  <a:lnTo>
                    <a:pt x="3731045" y="378528"/>
                  </a:lnTo>
                  <a:cubicBezTo>
                    <a:pt x="3731045" y="393921"/>
                    <a:pt x="3718566" y="406400"/>
                    <a:pt x="3703173" y="406400"/>
                  </a:cubicBezTo>
                  <a:lnTo>
                    <a:pt x="27872" y="406400"/>
                  </a:lnTo>
                  <a:cubicBezTo>
                    <a:pt x="20480" y="406400"/>
                    <a:pt x="13390" y="403464"/>
                    <a:pt x="8163" y="398237"/>
                  </a:cubicBezTo>
                  <a:cubicBezTo>
                    <a:pt x="2936" y="393010"/>
                    <a:pt x="0" y="385920"/>
                    <a:pt x="0" y="378528"/>
                  </a:cubicBezTo>
                  <a:lnTo>
                    <a:pt x="0" y="27872"/>
                  </a:lnTo>
                  <a:cubicBezTo>
                    <a:pt x="0" y="20480"/>
                    <a:pt x="2936" y="13390"/>
                    <a:pt x="8163" y="8163"/>
                  </a:cubicBezTo>
                  <a:cubicBezTo>
                    <a:pt x="13390" y="2936"/>
                    <a:pt x="20480" y="0"/>
                    <a:pt x="27872" y="0"/>
                  </a:cubicBezTo>
                  <a:close/>
                </a:path>
              </a:pathLst>
            </a:custGeom>
            <a:solidFill>
              <a:srgbClr val="FFF234">
                <a:alpha val="2784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3104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10573"/>
            <a:ext cx="18288000" cy="5783580"/>
          </a:xfrm>
          <a:custGeom>
            <a:avLst/>
            <a:gdLst/>
            <a:ahLst/>
            <a:cxnLst/>
            <a:rect l="l" t="t" r="r" b="b"/>
            <a:pathLst>
              <a:path w="18288000" h="5783580">
                <a:moveTo>
                  <a:pt x="0" y="0"/>
                </a:moveTo>
                <a:lnTo>
                  <a:pt x="18288000" y="0"/>
                </a:lnTo>
                <a:lnTo>
                  <a:pt x="18288000" y="5783580"/>
                </a:lnTo>
                <a:lnTo>
                  <a:pt x="0" y="5783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53029" y="6015006"/>
            <a:ext cx="12781942" cy="2673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96"/>
              </a:lnSpc>
            </a:pPr>
            <a:r>
              <a:rPr lang="en-US" sz="4518" b="1" spc="45">
                <a:solidFill>
                  <a:srgbClr val="252525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변동률=(기준 값변경 후 값−기준 값​)/기준 값×100</a:t>
            </a:r>
          </a:p>
          <a:p>
            <a:pPr algn="l">
              <a:lnSpc>
                <a:spcPts val="11296"/>
              </a:lnSpc>
            </a:pPr>
            <a:r>
              <a:rPr lang="en-US" sz="4518" spc="45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양수 =&gt; 상승                    , 음수 =&gt; 하락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52073AC-31CE-459D-B387-3609CC9AF4C1}"/>
              </a:ext>
            </a:extLst>
          </p:cNvPr>
          <p:cNvSpPr/>
          <p:nvPr/>
        </p:nvSpPr>
        <p:spPr>
          <a:xfrm>
            <a:off x="8077200" y="327752"/>
            <a:ext cx="9906000" cy="9631496"/>
          </a:xfrm>
          <a:prstGeom prst="roundRect">
            <a:avLst>
              <a:gd name="adj" fmla="val 9317"/>
            </a:avLst>
          </a:prstGeom>
          <a:solidFill>
            <a:schemeClr val="accent1">
              <a:alpha val="2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4577730" cy="10287000"/>
          </a:xfrm>
          <a:custGeom>
            <a:avLst/>
            <a:gdLst/>
            <a:ahLst/>
            <a:cxnLst/>
            <a:rect l="l" t="t" r="r" b="b"/>
            <a:pathLst>
              <a:path w="4577730" h="10287000">
                <a:moveTo>
                  <a:pt x="0" y="0"/>
                </a:moveTo>
                <a:lnTo>
                  <a:pt x="4577730" y="0"/>
                </a:lnTo>
                <a:lnTo>
                  <a:pt x="45777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5" r="-14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38831" y="-42712"/>
            <a:ext cx="5301543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72600" y="1052668"/>
            <a:ext cx="9144000" cy="8181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094" lvl="1" indent="-271047" algn="l">
              <a:lnSpc>
                <a:spcPct val="150000"/>
              </a:lnSpc>
              <a:buAutoNum type="arabicPeriod"/>
            </a:pPr>
            <a:r>
              <a:rPr lang="en-US" sz="251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연령별</a:t>
            </a:r>
            <a:r>
              <a:rPr lang="en-US" sz="251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인구</a:t>
            </a:r>
            <a:endParaRPr lang="en-US" sz="2510" spc="25" dirty="0">
              <a:solidFill>
                <a:srgbClr val="252525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1185447" lvl="2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51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북구</a:t>
            </a:r>
            <a:endParaRPr lang="en-US" sz="2510" spc="25" dirty="0">
              <a:solidFill>
                <a:srgbClr val="252525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2099847" lvl="4" indent="-457200">
              <a:lnSpc>
                <a:spcPct val="150000"/>
              </a:lnSpc>
              <a:buFont typeface="TDTD순고딕" panose="020B0600000101010101" charset="-127"/>
              <a:buChar char="-"/>
            </a:pPr>
            <a:r>
              <a:rPr lang="en-US" sz="251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0 ~ 59세 : </a:t>
            </a: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인구</a:t>
            </a:r>
            <a:r>
              <a:rPr lang="en-US" sz="251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감소</a:t>
            </a:r>
            <a:endParaRPr lang="en-US" sz="2510" spc="25" dirty="0">
              <a:solidFill>
                <a:srgbClr val="252525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2099847" lvl="4" indent="-457200">
              <a:lnSpc>
                <a:spcPct val="150000"/>
              </a:lnSpc>
              <a:buFont typeface="TDTD순고딕" panose="020B0600000101010101" charset="-127"/>
              <a:buChar char="-"/>
            </a:pPr>
            <a:r>
              <a:rPr lang="en-US" sz="251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60세 </a:t>
            </a: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이상</a:t>
            </a:r>
            <a:r>
              <a:rPr lang="en-US" sz="251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: </a:t>
            </a: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인구</a:t>
            </a:r>
            <a:r>
              <a:rPr lang="en-US" sz="251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증가</a:t>
            </a:r>
            <a:endParaRPr lang="en-US" sz="2510" spc="25" dirty="0">
              <a:solidFill>
                <a:srgbClr val="252525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1185447" lvl="2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중구</a:t>
            </a:r>
            <a:endParaRPr lang="en-US" sz="2510" spc="25" dirty="0">
              <a:solidFill>
                <a:srgbClr val="252525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2099847" lvl="4" indent="-457200">
              <a:lnSpc>
                <a:spcPct val="150000"/>
              </a:lnSpc>
              <a:buFont typeface="TDTD순고딕" panose="020B0600000101010101" charset="-127"/>
              <a:buChar char="-"/>
            </a:pP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전체</a:t>
            </a:r>
            <a:r>
              <a:rPr lang="en-US" sz="251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연령대</a:t>
            </a:r>
            <a:r>
              <a:rPr lang="en-US" sz="251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인구</a:t>
            </a:r>
            <a:r>
              <a:rPr lang="en-US" sz="251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증가</a:t>
            </a:r>
            <a:endParaRPr lang="en-US" sz="2510" spc="25" dirty="0">
              <a:solidFill>
                <a:srgbClr val="252525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785397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아파트</a:t>
            </a:r>
            <a:r>
              <a:rPr lang="en-US" sz="251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가격</a:t>
            </a:r>
            <a:r>
              <a:rPr lang="en-US" sz="251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변동</a:t>
            </a:r>
            <a:endParaRPr lang="en-US" sz="2510" spc="25" dirty="0">
              <a:solidFill>
                <a:srgbClr val="252525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1242597" lvl="2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북구</a:t>
            </a:r>
            <a:endParaRPr lang="en-US" sz="2510" spc="25" dirty="0">
              <a:solidFill>
                <a:srgbClr val="252525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2156997" lvl="4" indent="-514350">
              <a:lnSpc>
                <a:spcPct val="150000"/>
              </a:lnSpc>
              <a:buFont typeface="TDTD순고딕" panose="020B0600000101010101" charset="-127"/>
              <a:buChar char="-"/>
            </a:pP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아파트</a:t>
            </a:r>
            <a:r>
              <a:rPr lang="en-US" sz="251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가격</a:t>
            </a:r>
            <a:r>
              <a:rPr lang="en-US" sz="251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4.7% </a:t>
            </a: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감소</a:t>
            </a:r>
            <a:endParaRPr lang="en-US" sz="2510" spc="25" dirty="0">
              <a:solidFill>
                <a:srgbClr val="252525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1242597" lvl="2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중구</a:t>
            </a:r>
            <a:endParaRPr lang="en-US" sz="2510" spc="25" dirty="0">
              <a:solidFill>
                <a:srgbClr val="252525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2156997" lvl="4" indent="-514350">
              <a:lnSpc>
                <a:spcPct val="150000"/>
              </a:lnSpc>
              <a:buFont typeface="TDTD순고딕" panose="020B0600000101010101" charset="-127"/>
              <a:buChar char="-"/>
            </a:pP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아파트</a:t>
            </a:r>
            <a:r>
              <a:rPr lang="en-US" sz="251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가격</a:t>
            </a:r>
            <a:r>
              <a:rPr lang="en-US" sz="2510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12% </a:t>
            </a:r>
            <a:r>
              <a:rPr lang="en-US" sz="2510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증가</a:t>
            </a:r>
            <a:endParaRPr lang="en-US" sz="2510" spc="25" dirty="0">
              <a:solidFill>
                <a:srgbClr val="252525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marL="2156997" lvl="4" indent="-514350">
              <a:lnSpc>
                <a:spcPct val="150000"/>
              </a:lnSpc>
              <a:buFont typeface="TDTD순고딕" panose="020B0600000101010101" charset="-127"/>
              <a:buChar char="-"/>
            </a:pPr>
            <a:endParaRPr lang="en-US" sz="2510" spc="25" dirty="0">
              <a:solidFill>
                <a:srgbClr val="252525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ct val="150000"/>
              </a:lnSpc>
            </a:pPr>
            <a:r>
              <a:rPr lang="en-US" sz="2800" b="1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==&gt;   </a:t>
            </a:r>
            <a:r>
              <a:rPr lang="en-US" sz="2800" b="1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북구</a:t>
            </a:r>
            <a:r>
              <a:rPr lang="en-US" sz="2800" b="1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: </a:t>
            </a:r>
            <a:r>
              <a:rPr lang="en-US" sz="2800" b="1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노년층</a:t>
            </a:r>
            <a:r>
              <a:rPr lang="en-US" sz="2800" b="1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 </a:t>
            </a:r>
            <a:r>
              <a:rPr lang="en-US" sz="2800" b="1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증가</a:t>
            </a:r>
            <a:r>
              <a:rPr lang="en-US" sz="2800" b="1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 =&gt;  </a:t>
            </a:r>
            <a:r>
              <a:rPr lang="en-US" sz="2800" b="1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아파트</a:t>
            </a:r>
            <a:r>
              <a:rPr lang="en-US" sz="2800" b="1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800" b="1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가격</a:t>
            </a:r>
            <a:r>
              <a:rPr lang="en-US" sz="2800" b="1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800" b="1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감소</a:t>
            </a:r>
            <a:endParaRPr lang="en-US" sz="2800" b="1" spc="25" dirty="0">
              <a:solidFill>
                <a:srgbClr val="252525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l">
              <a:lnSpc>
                <a:spcPct val="150000"/>
              </a:lnSpc>
            </a:pPr>
            <a:r>
              <a:rPr lang="en-US" sz="2800" b="1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==&gt;   </a:t>
            </a:r>
            <a:r>
              <a:rPr lang="en-US" sz="2800" b="1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중구</a:t>
            </a:r>
            <a:r>
              <a:rPr lang="en-US" sz="2800" b="1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: </a:t>
            </a:r>
            <a:r>
              <a:rPr lang="en-US" sz="2800" b="1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전체</a:t>
            </a:r>
            <a:r>
              <a:rPr lang="en-US" sz="2800" b="1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 </a:t>
            </a:r>
            <a:r>
              <a:rPr lang="en-US" sz="2800" b="1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증가</a:t>
            </a:r>
            <a:r>
              <a:rPr lang="en-US" sz="2800" b="1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 =&gt;   </a:t>
            </a:r>
            <a:r>
              <a:rPr lang="en-US" sz="2800" b="1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아파트</a:t>
            </a:r>
            <a:r>
              <a:rPr lang="en-US" sz="2800" b="1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800" b="1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가격</a:t>
            </a:r>
            <a:r>
              <a:rPr lang="en-US" sz="2800" b="1" spc="25" dirty="0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800" b="1" spc="25" dirty="0" err="1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증가</a:t>
            </a:r>
            <a:endParaRPr lang="en-US" sz="2510" b="1" spc="25" dirty="0">
              <a:solidFill>
                <a:srgbClr val="252525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10622" y="4450292"/>
            <a:ext cx="3258415" cy="845717"/>
            <a:chOff x="0" y="0"/>
            <a:chExt cx="2087297" cy="5417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7297" cy="541755"/>
            </a:xfrm>
            <a:custGeom>
              <a:avLst/>
              <a:gdLst/>
              <a:ahLst/>
              <a:cxnLst/>
              <a:rect l="l" t="t" r="r" b="b"/>
              <a:pathLst>
                <a:path w="2087297" h="541755">
                  <a:moveTo>
                    <a:pt x="2087297" y="270877"/>
                  </a:moveTo>
                  <a:lnTo>
                    <a:pt x="1680897" y="0"/>
                  </a:lnTo>
                  <a:lnTo>
                    <a:pt x="1680897" y="203200"/>
                  </a:lnTo>
                  <a:lnTo>
                    <a:pt x="0" y="203200"/>
                  </a:lnTo>
                  <a:lnTo>
                    <a:pt x="0" y="338555"/>
                  </a:lnTo>
                  <a:lnTo>
                    <a:pt x="1680897" y="338555"/>
                  </a:lnTo>
                  <a:lnTo>
                    <a:pt x="1680897" y="541755"/>
                  </a:lnTo>
                  <a:lnTo>
                    <a:pt x="2087297" y="270877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27000"/>
              <a:ext cx="1985697" cy="211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3307954" y="5767920"/>
            <a:ext cx="1120275" cy="558280"/>
            <a:chOff x="0" y="0"/>
            <a:chExt cx="1118614" cy="5574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8614" cy="557452"/>
            </a:xfrm>
            <a:custGeom>
              <a:avLst/>
              <a:gdLst/>
              <a:ahLst/>
              <a:cxnLst/>
              <a:rect l="l" t="t" r="r" b="b"/>
              <a:pathLst>
                <a:path w="1118614" h="557452">
                  <a:moveTo>
                    <a:pt x="1118614" y="278726"/>
                  </a:moveTo>
                  <a:lnTo>
                    <a:pt x="712214" y="0"/>
                  </a:lnTo>
                  <a:lnTo>
                    <a:pt x="712214" y="203200"/>
                  </a:lnTo>
                  <a:lnTo>
                    <a:pt x="0" y="203200"/>
                  </a:lnTo>
                  <a:lnTo>
                    <a:pt x="0" y="354252"/>
                  </a:lnTo>
                  <a:lnTo>
                    <a:pt x="712214" y="354252"/>
                  </a:lnTo>
                  <a:lnTo>
                    <a:pt x="712214" y="557452"/>
                  </a:lnTo>
                  <a:lnTo>
                    <a:pt x="1118614" y="278726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27000"/>
              <a:ext cx="1017014" cy="227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3160597" y="5758045"/>
            <a:ext cx="1140026" cy="558280"/>
            <a:chOff x="0" y="0"/>
            <a:chExt cx="1138336" cy="5574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8336" cy="557452"/>
            </a:xfrm>
            <a:custGeom>
              <a:avLst/>
              <a:gdLst/>
              <a:ahLst/>
              <a:cxnLst/>
              <a:rect l="l" t="t" r="r" b="b"/>
              <a:pathLst>
                <a:path w="1138336" h="557452">
                  <a:moveTo>
                    <a:pt x="1138336" y="278726"/>
                  </a:moveTo>
                  <a:lnTo>
                    <a:pt x="731936" y="0"/>
                  </a:lnTo>
                  <a:lnTo>
                    <a:pt x="731936" y="203200"/>
                  </a:lnTo>
                  <a:lnTo>
                    <a:pt x="0" y="203200"/>
                  </a:lnTo>
                  <a:lnTo>
                    <a:pt x="0" y="354252"/>
                  </a:lnTo>
                  <a:lnTo>
                    <a:pt x="731936" y="354252"/>
                  </a:lnTo>
                  <a:lnTo>
                    <a:pt x="731936" y="557452"/>
                  </a:lnTo>
                  <a:lnTo>
                    <a:pt x="1138336" y="278726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27000"/>
              <a:ext cx="1036736" cy="227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25908" y="4019675"/>
            <a:ext cx="5167683" cy="1391459"/>
            <a:chOff x="0" y="0"/>
            <a:chExt cx="1361036" cy="3664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61036" cy="366475"/>
            </a:xfrm>
            <a:custGeom>
              <a:avLst/>
              <a:gdLst/>
              <a:ahLst/>
              <a:cxnLst/>
              <a:rect l="l" t="t" r="r" b="b"/>
              <a:pathLst>
                <a:path w="1361036" h="366475">
                  <a:moveTo>
                    <a:pt x="22472" y="0"/>
                  </a:moveTo>
                  <a:lnTo>
                    <a:pt x="1338564" y="0"/>
                  </a:lnTo>
                  <a:cubicBezTo>
                    <a:pt x="1350975" y="0"/>
                    <a:pt x="1361036" y="10061"/>
                    <a:pt x="1361036" y="22472"/>
                  </a:cubicBezTo>
                  <a:lnTo>
                    <a:pt x="1361036" y="344003"/>
                  </a:lnTo>
                  <a:cubicBezTo>
                    <a:pt x="1361036" y="349963"/>
                    <a:pt x="1358668" y="355679"/>
                    <a:pt x="1354454" y="359893"/>
                  </a:cubicBezTo>
                  <a:cubicBezTo>
                    <a:pt x="1350240" y="364107"/>
                    <a:pt x="1344524" y="366475"/>
                    <a:pt x="1338564" y="366475"/>
                  </a:cubicBezTo>
                  <a:lnTo>
                    <a:pt x="22472" y="366475"/>
                  </a:lnTo>
                  <a:cubicBezTo>
                    <a:pt x="16512" y="366475"/>
                    <a:pt x="10796" y="364107"/>
                    <a:pt x="6582" y="359893"/>
                  </a:cubicBezTo>
                  <a:cubicBezTo>
                    <a:pt x="2368" y="355679"/>
                    <a:pt x="0" y="349963"/>
                    <a:pt x="0" y="344003"/>
                  </a:cubicBezTo>
                  <a:lnTo>
                    <a:pt x="0" y="22472"/>
                  </a:lnTo>
                  <a:cubicBezTo>
                    <a:pt x="0" y="10061"/>
                    <a:pt x="10061" y="0"/>
                    <a:pt x="224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1361036" cy="442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3273341" y="7977948"/>
            <a:ext cx="1189500" cy="558280"/>
            <a:chOff x="0" y="0"/>
            <a:chExt cx="1187737" cy="5574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87737" cy="557452"/>
            </a:xfrm>
            <a:custGeom>
              <a:avLst/>
              <a:gdLst/>
              <a:ahLst/>
              <a:cxnLst/>
              <a:rect l="l" t="t" r="r" b="b"/>
              <a:pathLst>
                <a:path w="1187737" h="557452">
                  <a:moveTo>
                    <a:pt x="1187737" y="278726"/>
                  </a:moveTo>
                  <a:lnTo>
                    <a:pt x="781337" y="0"/>
                  </a:lnTo>
                  <a:lnTo>
                    <a:pt x="781337" y="203200"/>
                  </a:lnTo>
                  <a:lnTo>
                    <a:pt x="0" y="203200"/>
                  </a:lnTo>
                  <a:lnTo>
                    <a:pt x="0" y="354252"/>
                  </a:lnTo>
                  <a:lnTo>
                    <a:pt x="781337" y="354252"/>
                  </a:lnTo>
                  <a:lnTo>
                    <a:pt x="781337" y="557452"/>
                  </a:lnTo>
                  <a:lnTo>
                    <a:pt x="1187737" y="278726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27000"/>
              <a:ext cx="1086137" cy="227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273105" y="7300317"/>
            <a:ext cx="3870895" cy="1881782"/>
            <a:chOff x="0" y="-71068"/>
            <a:chExt cx="1019495" cy="4956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19495" cy="381314"/>
            </a:xfrm>
            <a:custGeom>
              <a:avLst/>
              <a:gdLst/>
              <a:ahLst/>
              <a:cxnLst/>
              <a:rect l="l" t="t" r="r" b="b"/>
              <a:pathLst>
                <a:path w="1019495" h="381314">
                  <a:moveTo>
                    <a:pt x="36001" y="0"/>
                  </a:moveTo>
                  <a:lnTo>
                    <a:pt x="983494" y="0"/>
                  </a:lnTo>
                  <a:cubicBezTo>
                    <a:pt x="1003377" y="0"/>
                    <a:pt x="1019495" y="16118"/>
                    <a:pt x="1019495" y="36001"/>
                  </a:cubicBezTo>
                  <a:lnTo>
                    <a:pt x="1019495" y="345313"/>
                  </a:lnTo>
                  <a:cubicBezTo>
                    <a:pt x="1019495" y="365196"/>
                    <a:pt x="1003377" y="381314"/>
                    <a:pt x="983494" y="381314"/>
                  </a:cubicBezTo>
                  <a:lnTo>
                    <a:pt x="36001" y="381314"/>
                  </a:lnTo>
                  <a:cubicBezTo>
                    <a:pt x="16118" y="381314"/>
                    <a:pt x="0" y="365196"/>
                    <a:pt x="0" y="345313"/>
                  </a:cubicBezTo>
                  <a:lnTo>
                    <a:pt x="0" y="36001"/>
                  </a:lnTo>
                  <a:cubicBezTo>
                    <a:pt x="0" y="16118"/>
                    <a:pt x="16118" y="0"/>
                    <a:pt x="360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1068"/>
              <a:ext cx="1019495" cy="495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88"/>
                </a:lnSpc>
              </a:pPr>
              <a:r>
                <a:rPr lang="en-US" sz="3200" b="1" spc="32" dirty="0" err="1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인구에</a:t>
              </a:r>
              <a:r>
                <a:rPr lang="en-US" sz="3200" b="1" spc="32" dirty="0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3200" b="1" spc="32" dirty="0" err="1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대한</a:t>
              </a:r>
              <a:r>
                <a:rPr lang="en-US" sz="3200" b="1" spc="32" dirty="0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</a:p>
            <a:p>
              <a:pPr algn="ctr">
                <a:lnSpc>
                  <a:spcPts val="5088"/>
                </a:lnSpc>
              </a:pPr>
              <a:r>
                <a:rPr lang="en-US" sz="3200" b="1" spc="32" dirty="0" err="1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세부요소</a:t>
              </a:r>
              <a:r>
                <a:rPr lang="en-US" sz="3200" b="1" spc="32" dirty="0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3200" b="1" spc="32" dirty="0" err="1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검토</a:t>
              </a:r>
              <a:endParaRPr lang="en-US" sz="3200" b="1" spc="32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44562" y="2593265"/>
            <a:ext cx="12166814" cy="861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3799" b="1" spc="37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아파트에 영향을 주는 요소들이 무엇이 있을까?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4562" y="419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44562" y="1306830"/>
            <a:ext cx="7236987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아이디어 제시 및 가설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12479" y="4383617"/>
            <a:ext cx="361156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200" b="1" spc="35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대중</a:t>
            </a:r>
            <a:r>
              <a:rPr lang="en-US" sz="3200" b="1" spc="35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35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교통</a:t>
            </a:r>
            <a:r>
              <a:rPr lang="en-US" sz="3200" b="1" spc="35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35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유동인구</a:t>
            </a:r>
            <a:endParaRPr lang="en-US" sz="3200" b="1" spc="35" dirty="0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06725" y="6587191"/>
            <a:ext cx="6142998" cy="54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spc="32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대중교통</a:t>
            </a:r>
            <a:r>
              <a:rPr lang="en-US" sz="3200" b="1" spc="32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32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유동인구의</a:t>
            </a:r>
            <a:r>
              <a:rPr lang="en-US" sz="3200" b="1" spc="32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32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신뢰성</a:t>
            </a:r>
            <a:r>
              <a:rPr lang="en-US" sz="3200" b="1" spc="32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32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검증</a:t>
            </a:r>
            <a:endParaRPr lang="en-US" sz="3200" b="1" spc="32" dirty="0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111786" y="4259381"/>
            <a:ext cx="3174206" cy="79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아파트</a:t>
            </a:r>
            <a:r>
              <a:rPr lang="en-US" sz="3200" b="1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가격</a:t>
            </a:r>
            <a:r>
              <a:rPr lang="en-US" sz="3200" b="1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변동</a:t>
            </a:r>
            <a:endParaRPr lang="en-US" sz="3200" b="1" dirty="0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1796704" y="6629788"/>
            <a:ext cx="4142774" cy="990496"/>
            <a:chOff x="0" y="0"/>
            <a:chExt cx="5523699" cy="1320661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523699" cy="1320661"/>
              <a:chOff x="0" y="0"/>
              <a:chExt cx="1091101" cy="26087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91101" cy="260871"/>
              </a:xfrm>
              <a:custGeom>
                <a:avLst/>
                <a:gdLst/>
                <a:ahLst/>
                <a:cxnLst/>
                <a:rect l="l" t="t" r="r" b="b"/>
                <a:pathLst>
                  <a:path w="1091101" h="260871">
                    <a:moveTo>
                      <a:pt x="37376" y="0"/>
                    </a:moveTo>
                    <a:lnTo>
                      <a:pt x="1053726" y="0"/>
                    </a:lnTo>
                    <a:cubicBezTo>
                      <a:pt x="1074367" y="0"/>
                      <a:pt x="1091101" y="16734"/>
                      <a:pt x="1091101" y="37376"/>
                    </a:cubicBezTo>
                    <a:lnTo>
                      <a:pt x="1091101" y="223496"/>
                    </a:lnTo>
                    <a:cubicBezTo>
                      <a:pt x="1091101" y="244138"/>
                      <a:pt x="1074367" y="260871"/>
                      <a:pt x="1053726" y="260871"/>
                    </a:cubicBezTo>
                    <a:lnTo>
                      <a:pt x="37376" y="260871"/>
                    </a:lnTo>
                    <a:cubicBezTo>
                      <a:pt x="16734" y="260871"/>
                      <a:pt x="0" y="244138"/>
                      <a:pt x="0" y="223496"/>
                    </a:cubicBezTo>
                    <a:lnTo>
                      <a:pt x="0" y="37376"/>
                    </a:lnTo>
                    <a:cubicBezTo>
                      <a:pt x="0" y="16734"/>
                      <a:pt x="16734" y="0"/>
                      <a:pt x="3737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76200"/>
                <a:ext cx="1091101" cy="3370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8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614851" y="-6628"/>
              <a:ext cx="4293996" cy="1038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00"/>
                </a:lnSpc>
                <a:spcBef>
                  <a:spcPct val="0"/>
                </a:spcBef>
              </a:pPr>
              <a:r>
                <a:rPr lang="en-US" sz="3700" b="1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아파트 값 결과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816762" y="8956684"/>
            <a:ext cx="6102657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spc="32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추가</a:t>
            </a:r>
            <a:r>
              <a:rPr lang="en-US" sz="3200" b="1" spc="32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32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비교</a:t>
            </a:r>
            <a:r>
              <a:rPr lang="en-US" sz="3200" b="1" spc="32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32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데이터수집</a:t>
            </a:r>
            <a:r>
              <a:rPr lang="en-US" sz="3200" b="1" spc="32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32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정확성</a:t>
            </a:r>
            <a:r>
              <a:rPr lang="en-US" sz="3200" b="1" spc="32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32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검증</a:t>
            </a:r>
            <a:endParaRPr lang="en-US" sz="3200" b="1" spc="32" dirty="0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32" name="Group 32"/>
          <p:cNvGrpSpPr/>
          <p:nvPr/>
        </p:nvGrpSpPr>
        <p:grpSpPr>
          <a:xfrm rot="-9154801">
            <a:off x="3785239" y="7367596"/>
            <a:ext cx="1315895" cy="558280"/>
            <a:chOff x="0" y="0"/>
            <a:chExt cx="1313944" cy="55745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13944" cy="557452"/>
            </a:xfrm>
            <a:custGeom>
              <a:avLst/>
              <a:gdLst/>
              <a:ahLst/>
              <a:cxnLst/>
              <a:rect l="l" t="t" r="r" b="b"/>
              <a:pathLst>
                <a:path w="1313944" h="557452">
                  <a:moveTo>
                    <a:pt x="1313944" y="278726"/>
                  </a:moveTo>
                  <a:lnTo>
                    <a:pt x="907544" y="0"/>
                  </a:lnTo>
                  <a:lnTo>
                    <a:pt x="907544" y="203200"/>
                  </a:lnTo>
                  <a:lnTo>
                    <a:pt x="0" y="203200"/>
                  </a:lnTo>
                  <a:lnTo>
                    <a:pt x="0" y="354252"/>
                  </a:lnTo>
                  <a:lnTo>
                    <a:pt x="907544" y="354252"/>
                  </a:lnTo>
                  <a:lnTo>
                    <a:pt x="907544" y="557452"/>
                  </a:lnTo>
                  <a:lnTo>
                    <a:pt x="1313944" y="278726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127000"/>
              <a:ext cx="1212344" cy="227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4443187" y="9187506"/>
            <a:ext cx="5629797" cy="55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250" b="1" spc="3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인구 연령층의 세부 검토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1180642" y="3806141"/>
            <a:ext cx="5167683" cy="1680781"/>
            <a:chOff x="0" y="-76200"/>
            <a:chExt cx="1361036" cy="44267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361036" cy="366475"/>
            </a:xfrm>
            <a:custGeom>
              <a:avLst/>
              <a:gdLst/>
              <a:ahLst/>
              <a:cxnLst/>
              <a:rect l="l" t="t" r="r" b="b"/>
              <a:pathLst>
                <a:path w="1361036" h="366475">
                  <a:moveTo>
                    <a:pt x="22472" y="0"/>
                  </a:moveTo>
                  <a:lnTo>
                    <a:pt x="1338564" y="0"/>
                  </a:lnTo>
                  <a:cubicBezTo>
                    <a:pt x="1350975" y="0"/>
                    <a:pt x="1361036" y="10061"/>
                    <a:pt x="1361036" y="22472"/>
                  </a:cubicBezTo>
                  <a:lnTo>
                    <a:pt x="1361036" y="344003"/>
                  </a:lnTo>
                  <a:cubicBezTo>
                    <a:pt x="1361036" y="349963"/>
                    <a:pt x="1358668" y="355679"/>
                    <a:pt x="1354454" y="359893"/>
                  </a:cubicBezTo>
                  <a:cubicBezTo>
                    <a:pt x="1350240" y="364107"/>
                    <a:pt x="1344524" y="366475"/>
                    <a:pt x="1338564" y="366475"/>
                  </a:cubicBezTo>
                  <a:lnTo>
                    <a:pt x="22472" y="366475"/>
                  </a:lnTo>
                  <a:cubicBezTo>
                    <a:pt x="16512" y="366475"/>
                    <a:pt x="10796" y="364107"/>
                    <a:pt x="6582" y="359893"/>
                  </a:cubicBezTo>
                  <a:cubicBezTo>
                    <a:pt x="2368" y="355679"/>
                    <a:pt x="0" y="349963"/>
                    <a:pt x="0" y="344003"/>
                  </a:cubicBezTo>
                  <a:lnTo>
                    <a:pt x="0" y="22472"/>
                  </a:lnTo>
                  <a:cubicBezTo>
                    <a:pt x="0" y="10061"/>
                    <a:pt x="10061" y="0"/>
                    <a:pt x="224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76200"/>
              <a:ext cx="1361036" cy="442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12112618" y="7175969"/>
            <a:ext cx="4965165" cy="2876415"/>
            <a:chOff x="-7225" y="-23212"/>
            <a:chExt cx="1220462" cy="731549"/>
          </a:xfrm>
        </p:grpSpPr>
        <p:sp>
          <p:nvSpPr>
            <p:cNvPr id="36" name="Freeform 36"/>
            <p:cNvSpPr/>
            <p:nvPr/>
          </p:nvSpPr>
          <p:spPr>
            <a:xfrm>
              <a:off x="-7225" y="-23212"/>
              <a:ext cx="1220462" cy="731549"/>
            </a:xfrm>
            <a:custGeom>
              <a:avLst/>
              <a:gdLst/>
              <a:ahLst/>
              <a:cxnLst/>
              <a:rect l="l" t="t" r="r" b="b"/>
              <a:pathLst>
                <a:path w="1220462" h="731549">
                  <a:moveTo>
                    <a:pt x="610231" y="0"/>
                  </a:moveTo>
                  <a:cubicBezTo>
                    <a:pt x="273210" y="0"/>
                    <a:pt x="0" y="163763"/>
                    <a:pt x="0" y="365775"/>
                  </a:cubicBezTo>
                  <a:cubicBezTo>
                    <a:pt x="0" y="567786"/>
                    <a:pt x="273210" y="731549"/>
                    <a:pt x="610231" y="731549"/>
                  </a:cubicBezTo>
                  <a:cubicBezTo>
                    <a:pt x="947253" y="731549"/>
                    <a:pt x="1220462" y="567786"/>
                    <a:pt x="1220462" y="365775"/>
                  </a:cubicBezTo>
                  <a:cubicBezTo>
                    <a:pt x="1220462" y="163763"/>
                    <a:pt x="947253" y="0"/>
                    <a:pt x="610231" y="0"/>
                  </a:cubicBezTo>
                  <a:lnTo>
                    <a:pt x="610231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05939" y="2508"/>
              <a:ext cx="991626" cy="680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75"/>
                </a:lnSpc>
              </a:pPr>
              <a:r>
                <a:rPr lang="en-US" sz="2500" b="1" spc="25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유동인구</a:t>
              </a:r>
              <a:r>
                <a:rPr lang="en-US" sz="2500" b="1" spc="25" dirty="0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500" b="1" spc="25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지역에</a:t>
              </a:r>
              <a:r>
                <a:rPr lang="en-US" sz="2500" b="1" spc="25" dirty="0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500" b="1" spc="25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따른</a:t>
              </a:r>
              <a:r>
                <a:rPr lang="en-US" sz="2500" b="1" spc="25" dirty="0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500" b="1" spc="25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다른</a:t>
              </a:r>
              <a:r>
                <a:rPr lang="en-US" sz="2500" b="1" spc="25" dirty="0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500" b="1" spc="25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아파트</a:t>
              </a:r>
              <a:r>
                <a:rPr lang="en-US" sz="2500" b="1" spc="25" dirty="0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500" b="1" spc="25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가격도</a:t>
              </a:r>
              <a:r>
                <a:rPr lang="en-US" sz="2500" b="1" spc="25" dirty="0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500" b="1" spc="25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영향을</a:t>
              </a:r>
              <a:r>
                <a:rPr lang="en-US" sz="2500" b="1" spc="25" dirty="0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500" b="1" spc="25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받는다</a:t>
              </a:r>
              <a:endParaRPr lang="en-US" sz="2500" b="1" spc="25" dirty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6282680" y="3764305"/>
            <a:ext cx="1336296" cy="620616"/>
            <a:chOff x="0" y="0"/>
            <a:chExt cx="1075101" cy="4993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5101" cy="499309"/>
            </a:xfrm>
            <a:custGeom>
              <a:avLst/>
              <a:gdLst/>
              <a:ahLst/>
              <a:cxnLst/>
              <a:rect l="l" t="t" r="r" b="b"/>
              <a:pathLst>
                <a:path w="1075101" h="499309">
                  <a:moveTo>
                    <a:pt x="1075101" y="249655"/>
                  </a:moveTo>
                  <a:lnTo>
                    <a:pt x="668701" y="0"/>
                  </a:lnTo>
                  <a:lnTo>
                    <a:pt x="668701" y="203200"/>
                  </a:lnTo>
                  <a:lnTo>
                    <a:pt x="0" y="203200"/>
                  </a:lnTo>
                  <a:lnTo>
                    <a:pt x="0" y="296109"/>
                  </a:lnTo>
                  <a:lnTo>
                    <a:pt x="668701" y="296109"/>
                  </a:lnTo>
                  <a:lnTo>
                    <a:pt x="668701" y="499309"/>
                  </a:lnTo>
                  <a:lnTo>
                    <a:pt x="1075101" y="249655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27000"/>
              <a:ext cx="973501" cy="169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72805" y="3520662"/>
            <a:ext cx="4114597" cy="1107903"/>
            <a:chOff x="0" y="0"/>
            <a:chExt cx="1361036" cy="3664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1036" cy="366475"/>
            </a:xfrm>
            <a:custGeom>
              <a:avLst/>
              <a:gdLst/>
              <a:ahLst/>
              <a:cxnLst/>
              <a:rect l="l" t="t" r="r" b="b"/>
              <a:pathLst>
                <a:path w="1361036" h="366475">
                  <a:moveTo>
                    <a:pt x="28224" y="0"/>
                  </a:moveTo>
                  <a:lnTo>
                    <a:pt x="1332812" y="0"/>
                  </a:lnTo>
                  <a:cubicBezTo>
                    <a:pt x="1348400" y="0"/>
                    <a:pt x="1361036" y="12636"/>
                    <a:pt x="1361036" y="28224"/>
                  </a:cubicBezTo>
                  <a:lnTo>
                    <a:pt x="1361036" y="338251"/>
                  </a:lnTo>
                  <a:cubicBezTo>
                    <a:pt x="1361036" y="345737"/>
                    <a:pt x="1358062" y="352915"/>
                    <a:pt x="1352769" y="358208"/>
                  </a:cubicBezTo>
                  <a:cubicBezTo>
                    <a:pt x="1347476" y="363501"/>
                    <a:pt x="1340298" y="366475"/>
                    <a:pt x="1332812" y="366475"/>
                  </a:cubicBezTo>
                  <a:lnTo>
                    <a:pt x="28224" y="366475"/>
                  </a:lnTo>
                  <a:cubicBezTo>
                    <a:pt x="20738" y="366475"/>
                    <a:pt x="13559" y="363501"/>
                    <a:pt x="8267" y="358208"/>
                  </a:cubicBezTo>
                  <a:cubicBezTo>
                    <a:pt x="2974" y="352915"/>
                    <a:pt x="0" y="345737"/>
                    <a:pt x="0" y="338251"/>
                  </a:cubicBezTo>
                  <a:lnTo>
                    <a:pt x="0" y="28224"/>
                  </a:lnTo>
                  <a:cubicBezTo>
                    <a:pt x="0" y="20738"/>
                    <a:pt x="2974" y="13559"/>
                    <a:pt x="8267" y="8267"/>
                  </a:cubicBezTo>
                  <a:cubicBezTo>
                    <a:pt x="13559" y="2974"/>
                    <a:pt x="20738" y="0"/>
                    <a:pt x="282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361036" cy="442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14226" y="3520662"/>
            <a:ext cx="4114597" cy="1107903"/>
            <a:chOff x="0" y="0"/>
            <a:chExt cx="5486129" cy="1477204"/>
          </a:xfrm>
        </p:grpSpPr>
        <p:sp>
          <p:nvSpPr>
            <p:cNvPr id="9" name="TextBox 9"/>
            <p:cNvSpPr txBox="1"/>
            <p:nvPr/>
          </p:nvSpPr>
          <p:spPr>
            <a:xfrm>
              <a:off x="687165" y="238079"/>
              <a:ext cx="3740804" cy="8497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73"/>
                </a:lnSpc>
                <a:spcBef>
                  <a:spcPct val="0"/>
                </a:spcBef>
              </a:pPr>
              <a:r>
                <a:rPr lang="en-US" sz="2786" b="1" dirty="0" err="1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아파트</a:t>
              </a:r>
              <a:r>
                <a:rPr lang="en-US" sz="2786" b="1" dirty="0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786" b="1" dirty="0" err="1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가격</a:t>
              </a:r>
              <a:r>
                <a:rPr lang="en-US" sz="2786" b="1" dirty="0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786" b="1" dirty="0" err="1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변동</a:t>
              </a:r>
              <a:endParaRPr lang="en-US" sz="2786" b="1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0" y="0"/>
              <a:ext cx="5486129" cy="1477204"/>
              <a:chOff x="0" y="0"/>
              <a:chExt cx="1361036" cy="3664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036" cy="366475"/>
              </a:xfrm>
              <a:custGeom>
                <a:avLst/>
                <a:gdLst/>
                <a:ahLst/>
                <a:cxnLst/>
                <a:rect l="l" t="t" r="r" b="b"/>
                <a:pathLst>
                  <a:path w="1361036" h="366475">
                    <a:moveTo>
                      <a:pt x="28224" y="0"/>
                    </a:moveTo>
                    <a:lnTo>
                      <a:pt x="1332812" y="0"/>
                    </a:lnTo>
                    <a:cubicBezTo>
                      <a:pt x="1348400" y="0"/>
                      <a:pt x="1361036" y="12636"/>
                      <a:pt x="1361036" y="28224"/>
                    </a:cubicBezTo>
                    <a:lnTo>
                      <a:pt x="1361036" y="338251"/>
                    </a:lnTo>
                    <a:cubicBezTo>
                      <a:pt x="1361036" y="345737"/>
                      <a:pt x="1358062" y="352915"/>
                      <a:pt x="1352769" y="358208"/>
                    </a:cubicBezTo>
                    <a:cubicBezTo>
                      <a:pt x="1347476" y="363501"/>
                      <a:pt x="1340298" y="366475"/>
                      <a:pt x="1332812" y="366475"/>
                    </a:cubicBezTo>
                    <a:lnTo>
                      <a:pt x="28224" y="366475"/>
                    </a:lnTo>
                    <a:cubicBezTo>
                      <a:pt x="20738" y="366475"/>
                      <a:pt x="13559" y="363501"/>
                      <a:pt x="8267" y="358208"/>
                    </a:cubicBezTo>
                    <a:cubicBezTo>
                      <a:pt x="2974" y="352915"/>
                      <a:pt x="0" y="345737"/>
                      <a:pt x="0" y="338251"/>
                    </a:cubicBezTo>
                    <a:lnTo>
                      <a:pt x="0" y="28224"/>
                    </a:lnTo>
                    <a:cubicBezTo>
                      <a:pt x="0" y="20738"/>
                      <a:pt x="2974" y="13559"/>
                      <a:pt x="8267" y="8267"/>
                    </a:cubicBezTo>
                    <a:cubicBezTo>
                      <a:pt x="13559" y="2974"/>
                      <a:pt x="20738" y="0"/>
                      <a:pt x="2822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76200"/>
                <a:ext cx="1361036" cy="4426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8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 rot="5400000">
            <a:off x="14242860" y="3849549"/>
            <a:ext cx="1023959" cy="537643"/>
            <a:chOff x="0" y="0"/>
            <a:chExt cx="1061686" cy="5574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1686" cy="557452"/>
            </a:xfrm>
            <a:custGeom>
              <a:avLst/>
              <a:gdLst/>
              <a:ahLst/>
              <a:cxnLst/>
              <a:rect l="l" t="t" r="r" b="b"/>
              <a:pathLst>
                <a:path w="1061686" h="557452">
                  <a:moveTo>
                    <a:pt x="1061686" y="278726"/>
                  </a:moveTo>
                  <a:lnTo>
                    <a:pt x="655286" y="0"/>
                  </a:lnTo>
                  <a:lnTo>
                    <a:pt x="655286" y="203200"/>
                  </a:lnTo>
                  <a:lnTo>
                    <a:pt x="0" y="203200"/>
                  </a:lnTo>
                  <a:lnTo>
                    <a:pt x="0" y="354252"/>
                  </a:lnTo>
                  <a:lnTo>
                    <a:pt x="655286" y="354252"/>
                  </a:lnTo>
                  <a:lnTo>
                    <a:pt x="655286" y="557452"/>
                  </a:lnTo>
                  <a:lnTo>
                    <a:pt x="1061686" y="278726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27000"/>
              <a:ext cx="960086" cy="227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44050" y="5549195"/>
            <a:ext cx="5441380" cy="1549512"/>
            <a:chOff x="0" y="0"/>
            <a:chExt cx="1799912" cy="5356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99912" cy="535619"/>
            </a:xfrm>
            <a:custGeom>
              <a:avLst/>
              <a:gdLst/>
              <a:ahLst/>
              <a:cxnLst/>
              <a:rect l="l" t="t" r="r" b="b"/>
              <a:pathLst>
                <a:path w="1799912" h="535619">
                  <a:moveTo>
                    <a:pt x="21342" y="0"/>
                  </a:moveTo>
                  <a:lnTo>
                    <a:pt x="1778571" y="0"/>
                  </a:lnTo>
                  <a:cubicBezTo>
                    <a:pt x="1790357" y="0"/>
                    <a:pt x="1799912" y="9555"/>
                    <a:pt x="1799912" y="21342"/>
                  </a:cubicBezTo>
                  <a:lnTo>
                    <a:pt x="1799912" y="514278"/>
                  </a:lnTo>
                  <a:cubicBezTo>
                    <a:pt x="1799912" y="526064"/>
                    <a:pt x="1790357" y="535619"/>
                    <a:pt x="1778571" y="535619"/>
                  </a:cubicBezTo>
                  <a:lnTo>
                    <a:pt x="21342" y="535619"/>
                  </a:lnTo>
                  <a:cubicBezTo>
                    <a:pt x="9555" y="535619"/>
                    <a:pt x="0" y="526064"/>
                    <a:pt x="0" y="514278"/>
                  </a:cubicBezTo>
                  <a:lnTo>
                    <a:pt x="0" y="21342"/>
                  </a:lnTo>
                  <a:cubicBezTo>
                    <a:pt x="0" y="9555"/>
                    <a:pt x="9555" y="0"/>
                    <a:pt x="213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1799912" cy="621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75"/>
                </a:lnSpc>
              </a:pPr>
              <a:r>
                <a:rPr lang="en-US" sz="2500" b="1" spc="25" dirty="0" err="1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지역별</a:t>
              </a:r>
              <a:r>
                <a:rPr lang="en-US" sz="2500" b="1" spc="25" dirty="0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500" b="1" spc="25" dirty="0" err="1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가격변화</a:t>
              </a:r>
              <a:r>
                <a:rPr lang="en-US" sz="2500" b="1" spc="25" dirty="0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500" b="1" spc="25" dirty="0" err="1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측정을</a:t>
              </a:r>
              <a:r>
                <a:rPr lang="en-US" sz="2500" b="1" spc="25" dirty="0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500" b="1" spc="25" dirty="0" err="1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통한</a:t>
              </a:r>
              <a:endParaRPr lang="en-US" sz="2500" b="1" spc="25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  <a:p>
              <a:pPr algn="ctr">
                <a:lnSpc>
                  <a:spcPts val="3975"/>
                </a:lnSpc>
              </a:pPr>
              <a:r>
                <a:rPr lang="en-US" sz="2500" spc="25" dirty="0">
                  <a:solidFill>
                    <a:srgbClr val="000000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sz="2500" b="1" spc="25" dirty="0" err="1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가설</a:t>
              </a:r>
              <a:r>
                <a:rPr lang="en-US" sz="2500" b="1" spc="25" dirty="0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500" b="1" spc="25" dirty="0" err="1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재검증</a:t>
              </a:r>
              <a:endParaRPr lang="en-US" sz="2500" b="1" spc="25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3077269" y="4905750"/>
            <a:ext cx="1082662" cy="531863"/>
            <a:chOff x="0" y="0"/>
            <a:chExt cx="1110950" cy="54575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10950" cy="545759"/>
            </a:xfrm>
            <a:custGeom>
              <a:avLst/>
              <a:gdLst/>
              <a:ahLst/>
              <a:cxnLst/>
              <a:rect l="l" t="t" r="r" b="b"/>
              <a:pathLst>
                <a:path w="1110950" h="545759">
                  <a:moveTo>
                    <a:pt x="1110950" y="272880"/>
                  </a:moveTo>
                  <a:lnTo>
                    <a:pt x="704550" y="0"/>
                  </a:lnTo>
                  <a:lnTo>
                    <a:pt x="704550" y="203200"/>
                  </a:lnTo>
                  <a:lnTo>
                    <a:pt x="0" y="203200"/>
                  </a:lnTo>
                  <a:lnTo>
                    <a:pt x="0" y="342559"/>
                  </a:lnTo>
                  <a:lnTo>
                    <a:pt x="704550" y="342559"/>
                  </a:lnTo>
                  <a:lnTo>
                    <a:pt x="704550" y="545759"/>
                  </a:lnTo>
                  <a:lnTo>
                    <a:pt x="1110950" y="272880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127000"/>
              <a:ext cx="1009350" cy="215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2533030">
            <a:off x="11803365" y="3146775"/>
            <a:ext cx="1336296" cy="643667"/>
            <a:chOff x="0" y="0"/>
            <a:chExt cx="1075101" cy="51785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75101" cy="517854"/>
            </a:xfrm>
            <a:custGeom>
              <a:avLst/>
              <a:gdLst/>
              <a:ahLst/>
              <a:cxnLst/>
              <a:rect l="l" t="t" r="r" b="b"/>
              <a:pathLst>
                <a:path w="1075101" h="517854">
                  <a:moveTo>
                    <a:pt x="1075101" y="258927"/>
                  </a:moveTo>
                  <a:lnTo>
                    <a:pt x="668701" y="0"/>
                  </a:lnTo>
                  <a:lnTo>
                    <a:pt x="668701" y="203200"/>
                  </a:lnTo>
                  <a:lnTo>
                    <a:pt x="0" y="203200"/>
                  </a:lnTo>
                  <a:lnTo>
                    <a:pt x="0" y="314654"/>
                  </a:lnTo>
                  <a:lnTo>
                    <a:pt x="668701" y="314654"/>
                  </a:lnTo>
                  <a:lnTo>
                    <a:pt x="668701" y="517854"/>
                  </a:lnTo>
                  <a:lnTo>
                    <a:pt x="1075101" y="258927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127000"/>
              <a:ext cx="973501" cy="187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26972" y="7041433"/>
            <a:ext cx="3707323" cy="2481258"/>
            <a:chOff x="0" y="0"/>
            <a:chExt cx="1062537" cy="71114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62537" cy="699579"/>
            </a:xfrm>
            <a:custGeom>
              <a:avLst/>
              <a:gdLst/>
              <a:ahLst/>
              <a:cxnLst/>
              <a:rect l="l" t="t" r="r" b="b"/>
              <a:pathLst>
                <a:path w="1062537" h="699579">
                  <a:moveTo>
                    <a:pt x="531269" y="0"/>
                  </a:moveTo>
                  <a:cubicBezTo>
                    <a:pt x="237857" y="0"/>
                    <a:pt x="0" y="156606"/>
                    <a:pt x="0" y="349790"/>
                  </a:cubicBezTo>
                  <a:cubicBezTo>
                    <a:pt x="0" y="542973"/>
                    <a:pt x="237857" y="699579"/>
                    <a:pt x="531269" y="699579"/>
                  </a:cubicBezTo>
                  <a:cubicBezTo>
                    <a:pt x="824680" y="699579"/>
                    <a:pt x="1062537" y="542973"/>
                    <a:pt x="1062537" y="349790"/>
                  </a:cubicBezTo>
                  <a:cubicBezTo>
                    <a:pt x="1062537" y="156606"/>
                    <a:pt x="824680" y="0"/>
                    <a:pt x="5312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13316" y="66533"/>
              <a:ext cx="863312" cy="644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r>
                <a:rPr lang="en-US" sz="2200" b="1" spc="22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인구</a:t>
              </a:r>
              <a:r>
                <a:rPr lang="en-US" sz="2200" b="1" spc="22" dirty="0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200" b="1" spc="22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밀도</a:t>
              </a:r>
              <a:r>
                <a:rPr lang="en-US" sz="2200" b="1" spc="22" dirty="0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200" b="1" spc="22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조사</a:t>
              </a:r>
              <a:r>
                <a:rPr lang="en-US" sz="2200" b="1" spc="22" dirty="0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200" b="1" spc="22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결과</a:t>
              </a:r>
              <a:endParaRPr lang="en-US" sz="2200" b="1" spc="22" dirty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  <a:p>
              <a:pPr algn="ctr">
                <a:lnSpc>
                  <a:spcPts val="3498"/>
                </a:lnSpc>
              </a:pPr>
              <a:r>
                <a:rPr lang="en-US" sz="2200" b="1" spc="22" dirty="0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200" b="1" spc="22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신뢰성이</a:t>
              </a:r>
              <a:r>
                <a:rPr lang="en-US" sz="2200" b="1" spc="22" dirty="0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200" b="1" spc="22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높다</a:t>
              </a:r>
              <a:endParaRPr lang="en-US" sz="2200" b="1" spc="22" dirty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402504" y="592483"/>
            <a:ext cx="4704672" cy="2874616"/>
            <a:chOff x="0" y="0"/>
            <a:chExt cx="1156432" cy="70659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56432" cy="703373"/>
            </a:xfrm>
            <a:custGeom>
              <a:avLst/>
              <a:gdLst/>
              <a:ahLst/>
              <a:cxnLst/>
              <a:rect l="l" t="t" r="r" b="b"/>
              <a:pathLst>
                <a:path w="1156432" h="703373">
                  <a:moveTo>
                    <a:pt x="578216" y="0"/>
                  </a:moveTo>
                  <a:cubicBezTo>
                    <a:pt x="258876" y="0"/>
                    <a:pt x="0" y="157455"/>
                    <a:pt x="0" y="351687"/>
                  </a:cubicBezTo>
                  <a:cubicBezTo>
                    <a:pt x="0" y="545918"/>
                    <a:pt x="258876" y="703373"/>
                    <a:pt x="578216" y="703373"/>
                  </a:cubicBezTo>
                  <a:cubicBezTo>
                    <a:pt x="897556" y="703373"/>
                    <a:pt x="1156432" y="545918"/>
                    <a:pt x="1156432" y="351687"/>
                  </a:cubicBezTo>
                  <a:cubicBezTo>
                    <a:pt x="1156432" y="157455"/>
                    <a:pt x="897556" y="0"/>
                    <a:pt x="578216" y="0"/>
                  </a:cubicBezTo>
                  <a:lnTo>
                    <a:pt x="57821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08415" y="49379"/>
              <a:ext cx="939601" cy="657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75"/>
                </a:lnSpc>
              </a:pPr>
              <a:r>
                <a:rPr lang="en-US" sz="2500" b="1" spc="25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대중</a:t>
              </a:r>
              <a:r>
                <a:rPr lang="en-US" sz="2500" b="1" spc="25" dirty="0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500" b="1" spc="25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교통</a:t>
              </a:r>
              <a:r>
                <a:rPr lang="en-US" sz="2500" b="1" spc="25" dirty="0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500" b="1" spc="25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유동인구가</a:t>
              </a:r>
              <a:endParaRPr lang="en-US" sz="2500" b="1" spc="25" dirty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  <a:p>
              <a:pPr algn="ctr">
                <a:lnSpc>
                  <a:spcPts val="3975"/>
                </a:lnSpc>
              </a:pPr>
              <a:r>
                <a:rPr lang="en-US" sz="2500" b="1" spc="25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아파드</a:t>
              </a:r>
              <a:r>
                <a:rPr lang="en-US" sz="2500" b="1" spc="25" dirty="0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500" b="1" spc="25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가격에</a:t>
              </a:r>
              <a:r>
                <a:rPr lang="en-US" sz="2500" b="1" spc="25" dirty="0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500" b="1" spc="25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영향을</a:t>
              </a:r>
              <a:r>
                <a:rPr lang="en-US" sz="2500" b="1" spc="25" dirty="0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500" b="1" spc="25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준다</a:t>
              </a:r>
              <a:r>
                <a:rPr lang="en-US" sz="2500" b="1" spc="25" dirty="0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3788815" y="7390815"/>
            <a:ext cx="167978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노동림</a:t>
            </a:r>
            <a:endParaRPr lang="en-US" sz="3000" b="1" dirty="0">
              <a:solidFill>
                <a:srgbClr val="000000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7331813" y="5792544"/>
            <a:ext cx="4114597" cy="1816420"/>
            <a:chOff x="0" y="0"/>
            <a:chExt cx="998971" cy="49871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98971" cy="498712"/>
            </a:xfrm>
            <a:custGeom>
              <a:avLst/>
              <a:gdLst/>
              <a:ahLst/>
              <a:cxnLst/>
              <a:rect l="l" t="t" r="r" b="b"/>
              <a:pathLst>
                <a:path w="998971" h="498712">
                  <a:moveTo>
                    <a:pt x="104097" y="0"/>
                  </a:moveTo>
                  <a:lnTo>
                    <a:pt x="894873" y="0"/>
                  </a:lnTo>
                  <a:cubicBezTo>
                    <a:pt x="952365" y="0"/>
                    <a:pt x="998971" y="46606"/>
                    <a:pt x="998971" y="104097"/>
                  </a:cubicBezTo>
                  <a:lnTo>
                    <a:pt x="998971" y="394614"/>
                  </a:lnTo>
                  <a:cubicBezTo>
                    <a:pt x="998971" y="452106"/>
                    <a:pt x="952365" y="498712"/>
                    <a:pt x="894873" y="498712"/>
                  </a:cubicBezTo>
                  <a:lnTo>
                    <a:pt x="104097" y="498712"/>
                  </a:lnTo>
                  <a:cubicBezTo>
                    <a:pt x="46606" y="498712"/>
                    <a:pt x="0" y="452106"/>
                    <a:pt x="0" y="394614"/>
                  </a:cubicBezTo>
                  <a:lnTo>
                    <a:pt x="0" y="104097"/>
                  </a:lnTo>
                  <a:cubicBezTo>
                    <a:pt x="0" y="46606"/>
                    <a:pt x="46606" y="0"/>
                    <a:pt x="1040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998971" cy="574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r>
                <a:rPr lang="en-US" sz="2200" b="1" spc="22">
                  <a:solidFill>
                    <a:srgbClr val="00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아파트 실거래가 변화와 연령층 및 인구수변화의 관련성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2540741" y="7184308"/>
            <a:ext cx="167978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김민우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700" y="211793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058385" y="515704"/>
            <a:ext cx="10546856" cy="95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8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데이터에 대한 인사이트 도출 플로우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667001" y="3796851"/>
            <a:ext cx="2987294" cy="488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 b="1" spc="27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대중</a:t>
            </a:r>
            <a:r>
              <a:rPr lang="en-US" sz="2786" b="1" spc="27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2786" b="1" spc="27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교통</a:t>
            </a:r>
            <a:r>
              <a:rPr lang="en-US" sz="2786" b="1" spc="27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2786" b="1" spc="27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유동인구</a:t>
            </a:r>
            <a:endParaRPr lang="en-US" sz="2786" b="1" spc="27" dirty="0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3914947" y="962025"/>
            <a:ext cx="167978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김경엽</a:t>
            </a:r>
            <a:endParaRPr lang="en-US" sz="3000" b="1" dirty="0">
              <a:solidFill>
                <a:srgbClr val="000000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1513412" y="4858950"/>
            <a:ext cx="6102657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spc="32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추가 비교 데이터수집 정확성 검증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388404" y="7966616"/>
            <a:ext cx="167978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이선혜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12956" y="5903513"/>
            <a:ext cx="6079424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spc="32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대중교통</a:t>
            </a:r>
            <a:r>
              <a:rPr lang="en-US" sz="3200" b="1" spc="32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32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유동인구</a:t>
            </a:r>
            <a:r>
              <a:rPr lang="en-US" sz="3200" b="1" spc="32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 spc="32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지역의</a:t>
            </a:r>
            <a:r>
              <a:rPr lang="en-US" sz="3200" b="1" spc="32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32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신뢰성</a:t>
            </a:r>
            <a:r>
              <a:rPr lang="en-US" sz="3200" b="1" spc="32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32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검증</a:t>
            </a:r>
            <a:endParaRPr lang="en-US" sz="3200" b="1" spc="32" dirty="0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52" name="Group 52"/>
          <p:cNvGrpSpPr/>
          <p:nvPr/>
        </p:nvGrpSpPr>
        <p:grpSpPr>
          <a:xfrm>
            <a:off x="7374635" y="7708183"/>
            <a:ext cx="3707323" cy="2440917"/>
            <a:chOff x="0" y="0"/>
            <a:chExt cx="1062537" cy="699579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062537" cy="699579"/>
            </a:xfrm>
            <a:custGeom>
              <a:avLst/>
              <a:gdLst/>
              <a:ahLst/>
              <a:cxnLst/>
              <a:rect l="l" t="t" r="r" b="b"/>
              <a:pathLst>
                <a:path w="1062537" h="699579">
                  <a:moveTo>
                    <a:pt x="531269" y="0"/>
                  </a:moveTo>
                  <a:cubicBezTo>
                    <a:pt x="237857" y="0"/>
                    <a:pt x="0" y="156606"/>
                    <a:pt x="0" y="349790"/>
                  </a:cubicBezTo>
                  <a:cubicBezTo>
                    <a:pt x="0" y="542973"/>
                    <a:pt x="237857" y="699579"/>
                    <a:pt x="531269" y="699579"/>
                  </a:cubicBezTo>
                  <a:cubicBezTo>
                    <a:pt x="824680" y="699579"/>
                    <a:pt x="1062537" y="542973"/>
                    <a:pt x="1062537" y="349790"/>
                  </a:cubicBezTo>
                  <a:cubicBezTo>
                    <a:pt x="1062537" y="156606"/>
                    <a:pt x="824680" y="0"/>
                    <a:pt x="5312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99613" y="-10614"/>
              <a:ext cx="863312" cy="644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r>
                <a:rPr lang="en-US" sz="2200" b="1" spc="22" dirty="0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</a:p>
            <a:p>
              <a:pPr algn="ctr">
                <a:lnSpc>
                  <a:spcPts val="3498"/>
                </a:lnSpc>
              </a:pPr>
              <a:r>
                <a:rPr lang="en-US" sz="2200" b="1" spc="22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조사</a:t>
              </a:r>
              <a:r>
                <a:rPr lang="en-US" sz="2200" b="1" spc="22" dirty="0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200" b="1" spc="22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결과</a:t>
              </a:r>
              <a:endParaRPr lang="en-US" sz="2200" b="1" spc="22" dirty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  <a:p>
              <a:pPr algn="ctr">
                <a:lnSpc>
                  <a:spcPts val="3498"/>
                </a:lnSpc>
              </a:pPr>
              <a:r>
                <a:rPr lang="en-US" sz="2200" b="1" spc="22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연령층의</a:t>
              </a:r>
              <a:r>
                <a:rPr lang="en-US" sz="2200" b="1" spc="22" dirty="0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200" b="1" spc="22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영향을</a:t>
              </a:r>
              <a:r>
                <a:rPr lang="en-US" sz="2200" b="1" spc="22" dirty="0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 </a:t>
              </a:r>
              <a:r>
                <a:rPr lang="en-US" sz="2200" b="1" spc="22" dirty="0" err="1">
                  <a:solidFill>
                    <a:srgbClr val="FF0000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받는다</a:t>
              </a:r>
              <a:endParaRPr lang="en-US" sz="2200" b="1" spc="22" dirty="0">
                <a:solidFill>
                  <a:srgbClr val="FF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55" name="Group 25">
            <a:extLst>
              <a:ext uri="{FF2B5EF4-FFF2-40B4-BE49-F238E27FC236}">
                <a16:creationId xmlns:a16="http://schemas.microsoft.com/office/drawing/2014/main" id="{B461B648-2F7F-4463-A584-B4862053DF55}"/>
              </a:ext>
            </a:extLst>
          </p:cNvPr>
          <p:cNvGrpSpPr/>
          <p:nvPr/>
        </p:nvGrpSpPr>
        <p:grpSpPr>
          <a:xfrm rot="5400000">
            <a:off x="9090784" y="4894320"/>
            <a:ext cx="1152781" cy="643667"/>
            <a:chOff x="0" y="0"/>
            <a:chExt cx="1075101" cy="517854"/>
          </a:xfrm>
        </p:grpSpPr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8B552E8B-FEB0-47EB-AA20-AD89C930FCA4}"/>
                </a:ext>
              </a:extLst>
            </p:cNvPr>
            <p:cNvSpPr/>
            <p:nvPr/>
          </p:nvSpPr>
          <p:spPr>
            <a:xfrm>
              <a:off x="0" y="0"/>
              <a:ext cx="1075101" cy="517854"/>
            </a:xfrm>
            <a:custGeom>
              <a:avLst/>
              <a:gdLst/>
              <a:ahLst/>
              <a:cxnLst/>
              <a:rect l="l" t="t" r="r" b="b"/>
              <a:pathLst>
                <a:path w="1075101" h="517854">
                  <a:moveTo>
                    <a:pt x="1075101" y="258927"/>
                  </a:moveTo>
                  <a:lnTo>
                    <a:pt x="668701" y="0"/>
                  </a:lnTo>
                  <a:lnTo>
                    <a:pt x="668701" y="203200"/>
                  </a:lnTo>
                  <a:lnTo>
                    <a:pt x="0" y="203200"/>
                  </a:lnTo>
                  <a:lnTo>
                    <a:pt x="0" y="314654"/>
                  </a:lnTo>
                  <a:lnTo>
                    <a:pt x="668701" y="314654"/>
                  </a:lnTo>
                  <a:lnTo>
                    <a:pt x="668701" y="517854"/>
                  </a:lnTo>
                  <a:lnTo>
                    <a:pt x="1075101" y="258927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57" name="TextBox 27">
              <a:extLst>
                <a:ext uri="{FF2B5EF4-FFF2-40B4-BE49-F238E27FC236}">
                  <a16:creationId xmlns:a16="http://schemas.microsoft.com/office/drawing/2014/main" id="{AD1852CF-F3B2-4515-B6D6-A667A2B9C8A7}"/>
                </a:ext>
              </a:extLst>
            </p:cNvPr>
            <p:cNvSpPr txBox="1"/>
            <p:nvPr/>
          </p:nvSpPr>
          <p:spPr>
            <a:xfrm>
              <a:off x="0" y="127000"/>
              <a:ext cx="973501" cy="187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58" name="Group 25">
            <a:extLst>
              <a:ext uri="{FF2B5EF4-FFF2-40B4-BE49-F238E27FC236}">
                <a16:creationId xmlns:a16="http://schemas.microsoft.com/office/drawing/2014/main" id="{4EA1DF75-0FD5-4C23-9169-934DA53E79B2}"/>
              </a:ext>
            </a:extLst>
          </p:cNvPr>
          <p:cNvGrpSpPr/>
          <p:nvPr/>
        </p:nvGrpSpPr>
        <p:grpSpPr>
          <a:xfrm rot="2414833">
            <a:off x="5522757" y="5102893"/>
            <a:ext cx="1969729" cy="643667"/>
            <a:chOff x="0" y="0"/>
            <a:chExt cx="1075101" cy="517854"/>
          </a:xfrm>
        </p:grpSpPr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3B6C9E88-6560-46E1-815E-6F296365F4DF}"/>
                </a:ext>
              </a:extLst>
            </p:cNvPr>
            <p:cNvSpPr/>
            <p:nvPr/>
          </p:nvSpPr>
          <p:spPr>
            <a:xfrm>
              <a:off x="0" y="0"/>
              <a:ext cx="1075101" cy="517854"/>
            </a:xfrm>
            <a:custGeom>
              <a:avLst/>
              <a:gdLst/>
              <a:ahLst/>
              <a:cxnLst/>
              <a:rect l="l" t="t" r="r" b="b"/>
              <a:pathLst>
                <a:path w="1075101" h="517854">
                  <a:moveTo>
                    <a:pt x="1075101" y="258927"/>
                  </a:moveTo>
                  <a:lnTo>
                    <a:pt x="668701" y="0"/>
                  </a:lnTo>
                  <a:lnTo>
                    <a:pt x="668701" y="203200"/>
                  </a:lnTo>
                  <a:lnTo>
                    <a:pt x="0" y="203200"/>
                  </a:lnTo>
                  <a:lnTo>
                    <a:pt x="0" y="314654"/>
                  </a:lnTo>
                  <a:lnTo>
                    <a:pt x="668701" y="314654"/>
                  </a:lnTo>
                  <a:lnTo>
                    <a:pt x="668701" y="517854"/>
                  </a:lnTo>
                  <a:lnTo>
                    <a:pt x="1075101" y="258927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id="60" name="TextBox 27">
              <a:extLst>
                <a:ext uri="{FF2B5EF4-FFF2-40B4-BE49-F238E27FC236}">
                  <a16:creationId xmlns:a16="http://schemas.microsoft.com/office/drawing/2014/main" id="{8F3289F8-FD13-4745-B64F-50C8DBAA7A4D}"/>
                </a:ext>
              </a:extLst>
            </p:cNvPr>
            <p:cNvSpPr txBox="1"/>
            <p:nvPr/>
          </p:nvSpPr>
          <p:spPr>
            <a:xfrm>
              <a:off x="0" y="127000"/>
              <a:ext cx="973501" cy="187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11793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07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58385" y="515704"/>
            <a:ext cx="10546856" cy="95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8"/>
              </a:lnSpc>
            </a:pPr>
            <a:r>
              <a:rPr lang="ko-KR" alt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각 </a:t>
            </a:r>
            <a:r>
              <a:rPr lang="en-US" sz="52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팀원</a:t>
            </a: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들의</a:t>
            </a:r>
            <a:r>
              <a:rPr 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52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결론</a:t>
            </a:r>
            <a:r>
              <a:rPr 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52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도출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78629" y="1866900"/>
            <a:ext cx="15531454" cy="2703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15" lvl="1" indent="-323857" algn="just">
              <a:lnSpc>
                <a:spcPct val="150000"/>
              </a:lnSpc>
              <a:buFont typeface="Arial"/>
              <a:buChar char="•"/>
            </a:pP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대중교통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유동인구수에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따른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아파트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가격이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영향이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있다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</a:t>
            </a:r>
          </a:p>
          <a:p>
            <a:pPr marL="647715" lvl="1" indent="-323857" algn="just">
              <a:lnSpc>
                <a:spcPct val="150000"/>
              </a:lnSpc>
              <a:buFont typeface="Arial"/>
              <a:buChar char="•"/>
            </a:pP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대중교통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유동인구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데이터를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조사해보니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신뢰성</a:t>
            </a:r>
            <a:r>
              <a:rPr lang="ko-KR" alt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을 확인할 수 있었다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</a:t>
            </a:r>
          </a:p>
          <a:p>
            <a:pPr marL="647715" lvl="1" indent="-323857" algn="just">
              <a:lnSpc>
                <a:spcPct val="150000"/>
              </a:lnSpc>
              <a:buFont typeface="Arial"/>
              <a:buChar char="•"/>
            </a:pP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인구별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계층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또한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아파트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가격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변동에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영향을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주는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요소</a:t>
            </a:r>
            <a:r>
              <a:rPr lang="ko-KR" alt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이다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</a:t>
            </a:r>
            <a:endParaRPr lang="en-US" sz="3000" spc="30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647715" lvl="1" indent="-323857" algn="just">
              <a:lnSpc>
                <a:spcPct val="150000"/>
              </a:lnSpc>
              <a:buFont typeface="Arial"/>
              <a:buChar char="•"/>
            </a:pP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유동인구</a:t>
            </a:r>
            <a:r>
              <a:rPr lang="ko-KR" alt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에 따른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지역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범위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내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다른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아파트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000" spc="30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가격</a:t>
            </a:r>
            <a:r>
              <a:rPr 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변동률 또한 흡사한 움직임을 보였다</a:t>
            </a:r>
            <a:r>
              <a:rPr lang="en-US" altLang="ko-KR" sz="3000" spc="30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</a:t>
            </a:r>
            <a:endParaRPr lang="en-US" sz="3000" spc="30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77917" y="4972050"/>
            <a:ext cx="10546856" cy="95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8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최종 결론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719189"/>
            <a:ext cx="15993267" cy="1524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4"/>
              </a:lnSpc>
            </a:pPr>
            <a:r>
              <a:rPr lang="en-US" sz="3200" b="1" spc="24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유동인구가</a:t>
            </a:r>
            <a:r>
              <a:rPr lang="en-US" sz="3200" b="1" spc="24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24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많은</a:t>
            </a:r>
            <a:r>
              <a:rPr lang="en-US" sz="3200" b="1" spc="24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24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지역의</a:t>
            </a:r>
            <a:r>
              <a:rPr lang="en-US" sz="3200" b="1" spc="24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24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아파트</a:t>
            </a:r>
            <a:r>
              <a:rPr lang="en-US" sz="3200" b="1" spc="24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24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가격은</a:t>
            </a:r>
            <a:r>
              <a:rPr lang="en-US" sz="3200" b="1" spc="24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24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적은곳</a:t>
            </a:r>
            <a:r>
              <a:rPr lang="en-US" sz="3200" b="1" spc="24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24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보다</a:t>
            </a:r>
            <a:r>
              <a:rPr lang="en-US" sz="3200" b="1" spc="24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24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상대적으로</a:t>
            </a:r>
            <a:r>
              <a:rPr lang="en-US" sz="3200" b="1" spc="24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24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가격상승률이</a:t>
            </a:r>
            <a:r>
              <a:rPr lang="en-US" sz="3200" b="1" spc="24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24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높다</a:t>
            </a:r>
            <a:r>
              <a:rPr lang="en-US" sz="3200" b="1" spc="24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</a:t>
            </a:r>
          </a:p>
          <a:p>
            <a:pPr algn="ctr">
              <a:lnSpc>
                <a:spcPts val="3974"/>
              </a:lnSpc>
            </a:pPr>
            <a:endParaRPr lang="en-US" sz="3200" b="1" spc="24" dirty="0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3974"/>
              </a:lnSpc>
              <a:spcBef>
                <a:spcPct val="0"/>
              </a:spcBef>
            </a:pPr>
            <a:r>
              <a:rPr lang="en-US" sz="3200" b="1" spc="24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즉  </a:t>
            </a:r>
            <a:r>
              <a:rPr lang="en-US" sz="3200" b="1" spc="24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아파트의</a:t>
            </a:r>
            <a:r>
              <a:rPr lang="en-US" sz="3200" b="1" spc="24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24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면적</a:t>
            </a:r>
            <a:r>
              <a:rPr lang="en-US" sz="3200" b="1" spc="24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en-US" sz="3200" b="1" spc="24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브랜드</a:t>
            </a:r>
            <a:r>
              <a:rPr lang="en-US" sz="3200" b="1" spc="24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, </a:t>
            </a:r>
            <a:r>
              <a:rPr lang="en-US" sz="3200" b="1" spc="24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연식</a:t>
            </a:r>
            <a:r>
              <a:rPr lang="en-US" sz="3200" b="1" spc="24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등 </a:t>
            </a:r>
            <a:r>
              <a:rPr lang="en-US" sz="3200" b="1" spc="24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특정</a:t>
            </a:r>
            <a:r>
              <a:rPr lang="en-US" sz="3200" b="1" spc="24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24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요소들</a:t>
            </a:r>
            <a:r>
              <a:rPr lang="en-US" sz="3200" b="1" spc="24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24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보다</a:t>
            </a:r>
            <a:r>
              <a:rPr lang="en-US" sz="3200" b="1" spc="24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24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유동인구수가</a:t>
            </a:r>
            <a:r>
              <a:rPr lang="en-US" sz="3200" b="1" spc="24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더 </a:t>
            </a:r>
            <a:r>
              <a:rPr lang="en-US" sz="3200" b="1" spc="24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많은</a:t>
            </a:r>
            <a:r>
              <a:rPr lang="en-US" sz="3200" b="1" spc="24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24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영향</a:t>
            </a:r>
            <a:r>
              <a:rPr lang="en-US" sz="3200" b="1" spc="24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200" b="1" spc="24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미친다</a:t>
            </a:r>
            <a:r>
              <a:rPr lang="en-US" sz="3200" b="1" spc="24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. 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3197" y="3841114"/>
            <a:ext cx="9803018" cy="130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39"/>
              </a:lnSpc>
              <a:spcBef>
                <a:spcPct val="0"/>
              </a:spcBef>
            </a:pPr>
            <a:r>
              <a:rPr lang="en-US" sz="7599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343197" y="5417290"/>
            <a:ext cx="15601606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6573380"/>
            <a:ext cx="3422479" cy="1698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 spc="32" dirty="0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팀. </a:t>
            </a:r>
            <a:r>
              <a:rPr lang="en-US" sz="3200" b="1" spc="32" dirty="0" err="1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부동의</a:t>
            </a:r>
            <a:r>
              <a:rPr lang="en-US" sz="3200" b="1" spc="32" dirty="0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  2팀</a:t>
            </a:r>
          </a:p>
          <a:p>
            <a:pPr algn="l">
              <a:lnSpc>
                <a:spcPts val="4480"/>
              </a:lnSpc>
            </a:pPr>
            <a:r>
              <a:rPr lang="en-US" sz="3200" b="1" spc="32" dirty="0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    </a:t>
            </a:r>
            <a:r>
              <a:rPr lang="en-US" sz="3200" b="1" spc="32" dirty="0" err="1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김경엽</a:t>
            </a:r>
            <a:r>
              <a:rPr lang="en-US" sz="3200" b="1" spc="32" dirty="0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. </a:t>
            </a:r>
            <a:r>
              <a:rPr lang="en-US" sz="3200" b="1" spc="32" dirty="0" err="1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김민우</a:t>
            </a:r>
            <a:endParaRPr lang="en-US" sz="3200" b="1" spc="32" dirty="0">
              <a:solidFill>
                <a:srgbClr val="FFFFFF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spc="32" dirty="0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    </a:t>
            </a:r>
            <a:r>
              <a:rPr lang="en-US" sz="3200" b="1" spc="32" dirty="0" err="1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노동림</a:t>
            </a:r>
            <a:r>
              <a:rPr lang="en-US" sz="3200" b="1" spc="32" dirty="0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. </a:t>
            </a:r>
            <a:r>
              <a:rPr lang="en-US" sz="3200" b="1" spc="32" dirty="0" err="1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이선혜</a:t>
            </a:r>
            <a:endParaRPr lang="en-US" sz="3200" b="1" spc="32" dirty="0">
              <a:solidFill>
                <a:srgbClr val="FFFFFF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39553" y="0"/>
            <a:ext cx="8148447" cy="10287000"/>
            <a:chOff x="0" y="0"/>
            <a:chExt cx="1396510" cy="17630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6510" cy="1763023"/>
            </a:xfrm>
            <a:custGeom>
              <a:avLst/>
              <a:gdLst/>
              <a:ahLst/>
              <a:cxnLst/>
              <a:rect l="l" t="t" r="r" b="b"/>
              <a:pathLst>
                <a:path w="1396510" h="1763023">
                  <a:moveTo>
                    <a:pt x="0" y="0"/>
                  </a:moveTo>
                  <a:lnTo>
                    <a:pt x="1396510" y="0"/>
                  </a:lnTo>
                  <a:lnTo>
                    <a:pt x="1396510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65000"/>
              </a:blip>
              <a:stretch>
                <a:fillRect l="-66680" r="-3985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403845" y="4543101"/>
            <a:ext cx="1740155" cy="75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4752" b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김경엽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4562" y="1535430"/>
            <a:ext cx="8994991" cy="1966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8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대중교통 유동인구 데이터 및 </a:t>
            </a:r>
          </a:p>
          <a:p>
            <a:pPr algn="l">
              <a:lnSpc>
                <a:spcPts val="8008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아파트에 대한 가격 변화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140594"/>
            <a:ext cx="4246973" cy="4514008"/>
            <a:chOff x="0" y="0"/>
            <a:chExt cx="5662630" cy="60186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13754" cy="6018677"/>
            </a:xfrm>
            <a:custGeom>
              <a:avLst/>
              <a:gdLst/>
              <a:ahLst/>
              <a:cxnLst/>
              <a:rect l="l" t="t" r="r" b="b"/>
              <a:pathLst>
                <a:path w="2713754" h="6018677">
                  <a:moveTo>
                    <a:pt x="0" y="0"/>
                  </a:moveTo>
                  <a:lnTo>
                    <a:pt x="2713754" y="0"/>
                  </a:lnTo>
                  <a:lnTo>
                    <a:pt x="2713754" y="6018677"/>
                  </a:lnTo>
                  <a:lnTo>
                    <a:pt x="0" y="6018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8674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958003" y="0"/>
              <a:ext cx="2287097" cy="6018677"/>
            </a:xfrm>
            <a:custGeom>
              <a:avLst/>
              <a:gdLst/>
              <a:ahLst/>
              <a:cxnLst/>
              <a:rect l="l" t="t" r="r" b="b"/>
              <a:pathLst>
                <a:path w="2287097" h="6018677">
                  <a:moveTo>
                    <a:pt x="0" y="0"/>
                  </a:moveTo>
                  <a:lnTo>
                    <a:pt x="2287098" y="0"/>
                  </a:lnTo>
                  <a:lnTo>
                    <a:pt x="2287098" y="6018677"/>
                  </a:lnTo>
                  <a:lnTo>
                    <a:pt x="0" y="6018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984924" y="0"/>
              <a:ext cx="1677706" cy="6018677"/>
            </a:xfrm>
            <a:custGeom>
              <a:avLst/>
              <a:gdLst/>
              <a:ahLst/>
              <a:cxnLst/>
              <a:rect l="l" t="t" r="r" b="b"/>
              <a:pathLst>
                <a:path w="1677706" h="6018677">
                  <a:moveTo>
                    <a:pt x="0" y="0"/>
                  </a:moveTo>
                  <a:lnTo>
                    <a:pt x="1677706" y="0"/>
                  </a:lnTo>
                  <a:lnTo>
                    <a:pt x="1677706" y="6018677"/>
                  </a:lnTo>
                  <a:lnTo>
                    <a:pt x="0" y="6018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144562" y="2738120"/>
            <a:ext cx="8069615" cy="113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대중교통에 따른 유동인구가</a:t>
            </a:r>
          </a:p>
          <a:p>
            <a:pPr algn="l">
              <a:lnSpc>
                <a:spcPts val="4500"/>
              </a:lnSpc>
            </a:pPr>
            <a:r>
              <a:rPr lang="en-US" sz="3600" b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아파트 가격에 영향을 미칠까?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4562" y="1306830"/>
            <a:ext cx="7490177" cy="250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대중교통 데이터 및 아파트 </a:t>
            </a:r>
          </a:p>
          <a:p>
            <a:pPr algn="l">
              <a:lnSpc>
                <a:spcPts val="10400"/>
              </a:lnSpc>
            </a:pPr>
            <a:endParaRPr lang="en-US" sz="5200" b="1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93331" y="8797477"/>
            <a:ext cx="5717711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sz="2499" b="1" spc="24">
                <a:solidFill>
                  <a:srgbClr val="252525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2020 ~ 2024년도</a:t>
            </a:r>
          </a:p>
          <a:p>
            <a:pPr algn="ctr">
              <a:lnSpc>
                <a:spcPts val="4299"/>
              </a:lnSpc>
            </a:pPr>
            <a:r>
              <a:rPr lang="en-US" sz="2499" b="1" spc="24">
                <a:solidFill>
                  <a:srgbClr val="252525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대중교통 승하차 데이터 수집</a:t>
            </a:r>
          </a:p>
        </p:txBody>
      </p:sp>
      <p:sp>
        <p:nvSpPr>
          <p:cNvPr id="10" name="AutoShape 10"/>
          <p:cNvSpPr/>
          <p:nvPr/>
        </p:nvSpPr>
        <p:spPr>
          <a:xfrm>
            <a:off x="5783094" y="6285006"/>
            <a:ext cx="3200435" cy="0"/>
          </a:xfrm>
          <a:prstGeom prst="line">
            <a:avLst/>
          </a:prstGeom>
          <a:ln w="2381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7242526" y="1028700"/>
            <a:ext cx="12212151" cy="2100579"/>
            <a:chOff x="0" y="0"/>
            <a:chExt cx="16282868" cy="2800773"/>
          </a:xfrm>
        </p:grpSpPr>
        <p:sp>
          <p:nvSpPr>
            <p:cNvPr id="12" name="TextBox 12"/>
            <p:cNvSpPr txBox="1"/>
            <p:nvPr/>
          </p:nvSpPr>
          <p:spPr>
            <a:xfrm>
              <a:off x="4289547" y="-400050"/>
              <a:ext cx="11993321" cy="3200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00"/>
                </a:lnSpc>
              </a:pPr>
              <a:r>
                <a:rPr lang="en-US" sz="5200" b="1">
                  <a:solidFill>
                    <a:srgbClr val="252525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2023년도 설정 이유</a:t>
              </a:r>
            </a:p>
            <a:p>
              <a:pPr algn="l">
                <a:lnSpc>
                  <a:spcPts val="10400"/>
                </a:lnSpc>
              </a:pPr>
              <a:endPara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98534"/>
              <a:ext cx="16062675" cy="1854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00"/>
                </a:lnSpc>
              </a:pPr>
              <a:endParaRPr/>
            </a:p>
            <a:p>
              <a:pPr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252525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부동산의 상승장, 하락장이 공존했던 년도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9490951" y="3317240"/>
            <a:ext cx="7464013" cy="6442241"/>
          </a:xfrm>
          <a:custGeom>
            <a:avLst/>
            <a:gdLst/>
            <a:ahLst/>
            <a:cxnLst/>
            <a:rect l="l" t="t" r="r" b="b"/>
            <a:pathLst>
              <a:path w="7464013" h="6442241">
                <a:moveTo>
                  <a:pt x="0" y="0"/>
                </a:moveTo>
                <a:lnTo>
                  <a:pt x="7464013" y="0"/>
                </a:lnTo>
                <a:lnTo>
                  <a:pt x="7464013" y="6442241"/>
                </a:lnTo>
                <a:lnTo>
                  <a:pt x="0" y="64422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11" t="-3989" b="-3945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106693" y="7048500"/>
            <a:ext cx="2238797" cy="414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  <a:spcBef>
                <a:spcPct val="0"/>
              </a:spcBef>
            </a:pPr>
            <a:r>
              <a:rPr lang="en-US" sz="2200" b="1" spc="22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특정</a:t>
            </a:r>
            <a:r>
              <a:rPr lang="en-US" sz="2200" b="1" spc="22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2200" b="1" spc="22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년도</a:t>
            </a:r>
            <a:r>
              <a:rPr lang="en-US" sz="2200" b="1" spc="22" dirty="0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2200" b="1" spc="22" dirty="0" err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선별</a:t>
            </a:r>
            <a:endParaRPr lang="en-US" sz="2200" b="1" spc="22" dirty="0">
              <a:solidFill>
                <a:srgbClr val="000000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29466" y="1027043"/>
            <a:ext cx="8652734" cy="796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대구</a:t>
            </a:r>
            <a:r>
              <a:rPr lang="en-US" sz="35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 </a:t>
            </a:r>
            <a:r>
              <a:rPr lang="en-US" sz="35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위치별</a:t>
            </a:r>
            <a:r>
              <a:rPr lang="en-US" sz="35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5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대중</a:t>
            </a:r>
            <a:r>
              <a:rPr lang="en-US" sz="35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5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교통</a:t>
            </a:r>
            <a:r>
              <a:rPr lang="en-US" sz="35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5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인구</a:t>
            </a:r>
            <a:r>
              <a:rPr lang="en-US" sz="35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5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이동현황</a:t>
            </a:r>
            <a:r>
              <a:rPr lang="en-US" sz="35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5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파악</a:t>
            </a:r>
            <a:endParaRPr lang="en-US" sz="35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29466" y="2549829"/>
            <a:ext cx="6358991" cy="7062673"/>
          </a:xfrm>
          <a:custGeom>
            <a:avLst/>
            <a:gdLst/>
            <a:ahLst/>
            <a:cxnLst/>
            <a:rect l="l" t="t" r="r" b="b"/>
            <a:pathLst>
              <a:path w="6358991" h="7062673">
                <a:moveTo>
                  <a:pt x="0" y="0"/>
                </a:moveTo>
                <a:lnTo>
                  <a:pt x="6358992" y="0"/>
                </a:lnTo>
                <a:lnTo>
                  <a:pt x="6358992" y="7062674"/>
                </a:lnTo>
                <a:lnTo>
                  <a:pt x="0" y="7062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752"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7504283" y="5398144"/>
            <a:ext cx="2574250" cy="0"/>
          </a:xfrm>
          <a:prstGeom prst="line">
            <a:avLst/>
          </a:prstGeom>
          <a:ln w="2381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TextBox 5"/>
          <p:cNvSpPr txBox="1"/>
          <p:nvPr/>
        </p:nvSpPr>
        <p:spPr>
          <a:xfrm>
            <a:off x="9220200" y="5674544"/>
            <a:ext cx="8261972" cy="168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500" dirty="0" err="1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반월당</a:t>
            </a:r>
            <a:r>
              <a:rPr lang="en-US" sz="3500" dirty="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500" dirty="0" err="1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총합</a:t>
            </a:r>
            <a:r>
              <a:rPr lang="en-US" sz="3500" dirty="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:</a:t>
            </a:r>
            <a:r>
              <a:rPr lang="en-US" sz="35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6,947,346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학정</a:t>
            </a:r>
            <a:r>
              <a:rPr lang="en-US" sz="3500" dirty="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3500" dirty="0" err="1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총합</a:t>
            </a:r>
            <a:r>
              <a:rPr lang="en-US" sz="3500" dirty="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:</a:t>
            </a:r>
            <a:r>
              <a:rPr lang="en-US" sz="35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126,860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24800" y="7200904"/>
            <a:ext cx="8930905" cy="2500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교통</a:t>
            </a:r>
            <a:r>
              <a:rPr lang="en-US" sz="40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40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데이터를</a:t>
            </a:r>
            <a:r>
              <a:rPr lang="en-US" sz="40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40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토대로</a:t>
            </a:r>
            <a:endParaRPr lang="en-US" sz="40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  <a:p>
            <a:pPr algn="ctr">
              <a:lnSpc>
                <a:spcPts val="104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40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아파트</a:t>
            </a:r>
            <a:r>
              <a:rPr lang="en-US" sz="40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40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위치</a:t>
            </a:r>
            <a:r>
              <a:rPr lang="en-US" sz="40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40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선정</a:t>
            </a:r>
            <a:endParaRPr lang="en-US" sz="40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4069" y="5080565"/>
            <a:ext cx="7219355" cy="593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8"/>
              </a:lnSpc>
              <a:spcBef>
                <a:spcPct val="0"/>
              </a:spcBef>
            </a:pPr>
            <a:r>
              <a:rPr lang="en-US" sz="2800" b="1" spc="32" dirty="0" err="1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반월당</a:t>
            </a:r>
            <a:r>
              <a:rPr lang="en-US" sz="2800" b="1" spc="32" dirty="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800" b="1" spc="32" dirty="0" err="1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대비</a:t>
            </a:r>
            <a:r>
              <a:rPr lang="en-US" sz="2800" b="1" spc="32" dirty="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800" b="1" spc="32" dirty="0" err="1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학정의</a:t>
            </a:r>
            <a:r>
              <a:rPr lang="en-US" sz="2800" b="1" spc="32" dirty="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800" b="1" spc="32" dirty="0" err="1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인구</a:t>
            </a:r>
            <a:r>
              <a:rPr lang="en-US" sz="2800" b="1" spc="32" dirty="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800" b="1" spc="32" dirty="0" err="1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이동</a:t>
            </a:r>
            <a:r>
              <a:rPr lang="en-US" sz="2800" b="1" spc="32" dirty="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800" b="1" spc="32" dirty="0" err="1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평균</a:t>
            </a:r>
            <a:r>
              <a:rPr lang="en-US" sz="2800" b="1" spc="32" dirty="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= 1.8%</a:t>
            </a: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A6FACC58-D7FA-4780-A6E6-BBECF7BD08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9626467"/>
              </p:ext>
            </p:extLst>
          </p:nvPr>
        </p:nvGraphicFramePr>
        <p:xfrm>
          <a:off x="10572651" y="1929275"/>
          <a:ext cx="5715000" cy="3071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86659" y="3025965"/>
            <a:ext cx="5566175" cy="5193477"/>
          </a:xfrm>
          <a:custGeom>
            <a:avLst/>
            <a:gdLst/>
            <a:ahLst/>
            <a:cxnLst/>
            <a:rect l="l" t="t" r="r" b="b"/>
            <a:pathLst>
              <a:path w="5566175" h="5193477">
                <a:moveTo>
                  <a:pt x="0" y="0"/>
                </a:moveTo>
                <a:lnTo>
                  <a:pt x="5566175" y="0"/>
                </a:lnTo>
                <a:lnTo>
                  <a:pt x="5566175" y="5193477"/>
                </a:lnTo>
                <a:lnTo>
                  <a:pt x="0" y="5193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971" t="-8889" r="-43275" b="-963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45885" y="3025965"/>
            <a:ext cx="5926493" cy="5193477"/>
          </a:xfrm>
          <a:custGeom>
            <a:avLst/>
            <a:gdLst/>
            <a:ahLst/>
            <a:cxnLst/>
            <a:rect l="l" t="t" r="r" b="b"/>
            <a:pathLst>
              <a:path w="5926493" h="5193477">
                <a:moveTo>
                  <a:pt x="0" y="0"/>
                </a:moveTo>
                <a:lnTo>
                  <a:pt x="5926493" y="0"/>
                </a:lnTo>
                <a:lnTo>
                  <a:pt x="5926493" y="5193477"/>
                </a:lnTo>
                <a:lnTo>
                  <a:pt x="0" y="5193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67" r="-37267" b="-481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60039" y="1486630"/>
            <a:ext cx="3173611" cy="110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48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반월당 1km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50078" y="1486630"/>
            <a:ext cx="2570163" cy="110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48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학정 1km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22315" y="235585"/>
            <a:ext cx="14335649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  <a:spcBef>
                <a:spcPct val="0"/>
              </a:spcBef>
            </a:pPr>
            <a:r>
              <a:rPr lang="en-US" sz="520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보다 균등한 조건을 위해 범위 제한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17325" y="8699433"/>
            <a:ext cx="9605665" cy="79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국민평수 : 33평(108.9m2), 전용면적 85㎡ 이하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63549" y="8447656"/>
            <a:ext cx="2472135" cy="114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면적 통일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6008" y="454819"/>
            <a:ext cx="5793063" cy="6012880"/>
          </a:xfrm>
          <a:custGeom>
            <a:avLst/>
            <a:gdLst/>
            <a:ahLst/>
            <a:cxnLst/>
            <a:rect l="l" t="t" r="r" b="b"/>
            <a:pathLst>
              <a:path w="5793063" h="6012880">
                <a:moveTo>
                  <a:pt x="0" y="0"/>
                </a:moveTo>
                <a:lnTo>
                  <a:pt x="5793064" y="0"/>
                </a:lnTo>
                <a:lnTo>
                  <a:pt x="5793064" y="6012880"/>
                </a:lnTo>
                <a:lnTo>
                  <a:pt x="0" y="6012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425" r="-9826" b="-1242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43296" y="-715247"/>
            <a:ext cx="7539451" cy="6031560"/>
          </a:xfrm>
          <a:custGeom>
            <a:avLst/>
            <a:gdLst/>
            <a:ahLst/>
            <a:cxnLst/>
            <a:rect l="l" t="t" r="r" b="b"/>
            <a:pathLst>
              <a:path w="7539451" h="6031560">
                <a:moveTo>
                  <a:pt x="0" y="0"/>
                </a:moveTo>
                <a:lnTo>
                  <a:pt x="7539451" y="0"/>
                </a:lnTo>
                <a:lnTo>
                  <a:pt x="7539451" y="6031561"/>
                </a:lnTo>
                <a:lnTo>
                  <a:pt x="0" y="6031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6968990" y="3910405"/>
            <a:ext cx="1274306" cy="0"/>
          </a:xfrm>
          <a:prstGeom prst="line">
            <a:avLst/>
          </a:prstGeom>
          <a:ln w="13335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" name="Group 5"/>
          <p:cNvGrpSpPr/>
          <p:nvPr/>
        </p:nvGrpSpPr>
        <p:grpSpPr>
          <a:xfrm>
            <a:off x="1972780" y="2965940"/>
            <a:ext cx="4996210" cy="1888930"/>
            <a:chOff x="0" y="0"/>
            <a:chExt cx="1391173" cy="5259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1173" cy="525965"/>
            </a:xfrm>
            <a:custGeom>
              <a:avLst/>
              <a:gdLst/>
              <a:ahLst/>
              <a:cxnLst/>
              <a:rect l="l" t="t" r="r" b="b"/>
              <a:pathLst>
                <a:path w="1391173" h="525965">
                  <a:moveTo>
                    <a:pt x="27892" y="0"/>
                  </a:moveTo>
                  <a:lnTo>
                    <a:pt x="1363281" y="0"/>
                  </a:lnTo>
                  <a:cubicBezTo>
                    <a:pt x="1370679" y="0"/>
                    <a:pt x="1377773" y="2939"/>
                    <a:pt x="1383004" y="8169"/>
                  </a:cubicBezTo>
                  <a:cubicBezTo>
                    <a:pt x="1388235" y="13400"/>
                    <a:pt x="1391173" y="20495"/>
                    <a:pt x="1391173" y="27892"/>
                  </a:cubicBezTo>
                  <a:lnTo>
                    <a:pt x="1391173" y="498073"/>
                  </a:lnTo>
                  <a:cubicBezTo>
                    <a:pt x="1391173" y="505470"/>
                    <a:pt x="1388235" y="512564"/>
                    <a:pt x="1383004" y="517795"/>
                  </a:cubicBezTo>
                  <a:cubicBezTo>
                    <a:pt x="1377773" y="523026"/>
                    <a:pt x="1370679" y="525965"/>
                    <a:pt x="1363281" y="525965"/>
                  </a:cubicBezTo>
                  <a:lnTo>
                    <a:pt x="27892" y="525965"/>
                  </a:lnTo>
                  <a:cubicBezTo>
                    <a:pt x="12488" y="525965"/>
                    <a:pt x="0" y="513477"/>
                    <a:pt x="0" y="498073"/>
                  </a:cubicBezTo>
                  <a:lnTo>
                    <a:pt x="0" y="27892"/>
                  </a:lnTo>
                  <a:cubicBezTo>
                    <a:pt x="0" y="20495"/>
                    <a:pt x="2939" y="13400"/>
                    <a:pt x="8169" y="8169"/>
                  </a:cubicBezTo>
                  <a:cubicBezTo>
                    <a:pt x="13400" y="2939"/>
                    <a:pt x="20495" y="0"/>
                    <a:pt x="278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391173" cy="602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225380" y="5881677"/>
            <a:ext cx="10062620" cy="3955870"/>
          </a:xfrm>
          <a:custGeom>
            <a:avLst/>
            <a:gdLst/>
            <a:ahLst/>
            <a:cxnLst/>
            <a:rect l="l" t="t" r="r" b="b"/>
            <a:pathLst>
              <a:path w="10062620" h="3955870">
                <a:moveTo>
                  <a:pt x="0" y="0"/>
                </a:moveTo>
                <a:lnTo>
                  <a:pt x="10062620" y="0"/>
                </a:lnTo>
                <a:lnTo>
                  <a:pt x="10062620" y="3955870"/>
                </a:lnTo>
                <a:lnTo>
                  <a:pt x="0" y="3955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5886" r="-14730"/>
            </a:stretch>
          </a:blipFill>
        </p:spPr>
      </p:sp>
      <p:sp>
        <p:nvSpPr>
          <p:cNvPr id="9" name="AutoShape 9"/>
          <p:cNvSpPr/>
          <p:nvPr/>
        </p:nvSpPr>
        <p:spPr>
          <a:xfrm flipH="1">
            <a:off x="6721262" y="8709653"/>
            <a:ext cx="1940265" cy="0"/>
          </a:xfrm>
          <a:prstGeom prst="line">
            <a:avLst/>
          </a:prstGeom>
          <a:ln w="14287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0" name="Group 10"/>
          <p:cNvGrpSpPr/>
          <p:nvPr/>
        </p:nvGrpSpPr>
        <p:grpSpPr>
          <a:xfrm>
            <a:off x="8243296" y="2431147"/>
            <a:ext cx="5192466" cy="2885167"/>
            <a:chOff x="0" y="0"/>
            <a:chExt cx="1445820" cy="8033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5820" cy="803362"/>
            </a:xfrm>
            <a:custGeom>
              <a:avLst/>
              <a:gdLst/>
              <a:ahLst/>
              <a:cxnLst/>
              <a:rect l="l" t="t" r="r" b="b"/>
              <a:pathLst>
                <a:path w="1445820" h="803362">
                  <a:moveTo>
                    <a:pt x="26838" y="0"/>
                  </a:moveTo>
                  <a:lnTo>
                    <a:pt x="1418982" y="0"/>
                  </a:lnTo>
                  <a:cubicBezTo>
                    <a:pt x="1433804" y="0"/>
                    <a:pt x="1445820" y="12016"/>
                    <a:pt x="1445820" y="26838"/>
                  </a:cubicBezTo>
                  <a:lnTo>
                    <a:pt x="1445820" y="776524"/>
                  </a:lnTo>
                  <a:cubicBezTo>
                    <a:pt x="1445820" y="791347"/>
                    <a:pt x="1433804" y="803362"/>
                    <a:pt x="1418982" y="803362"/>
                  </a:cubicBezTo>
                  <a:lnTo>
                    <a:pt x="26838" y="803362"/>
                  </a:lnTo>
                  <a:cubicBezTo>
                    <a:pt x="12016" y="803362"/>
                    <a:pt x="0" y="791347"/>
                    <a:pt x="0" y="776524"/>
                  </a:cubicBezTo>
                  <a:lnTo>
                    <a:pt x="0" y="26838"/>
                  </a:lnTo>
                  <a:cubicBezTo>
                    <a:pt x="0" y="12016"/>
                    <a:pt x="12016" y="0"/>
                    <a:pt x="26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1445820" cy="8795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852027" y="6467699"/>
            <a:ext cx="9302483" cy="3369849"/>
            <a:chOff x="0" y="0"/>
            <a:chExt cx="2450037" cy="8875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50036" cy="887532"/>
            </a:xfrm>
            <a:custGeom>
              <a:avLst/>
              <a:gdLst/>
              <a:ahLst/>
              <a:cxnLst/>
              <a:rect l="l" t="t" r="r" b="b"/>
              <a:pathLst>
                <a:path w="2450036" h="887532">
                  <a:moveTo>
                    <a:pt x="14980" y="0"/>
                  </a:moveTo>
                  <a:lnTo>
                    <a:pt x="2435056" y="0"/>
                  </a:lnTo>
                  <a:cubicBezTo>
                    <a:pt x="2439029" y="0"/>
                    <a:pt x="2442839" y="1578"/>
                    <a:pt x="2445649" y="4388"/>
                  </a:cubicBezTo>
                  <a:cubicBezTo>
                    <a:pt x="2448458" y="7197"/>
                    <a:pt x="2450036" y="11007"/>
                    <a:pt x="2450036" y="14980"/>
                  </a:cubicBezTo>
                  <a:lnTo>
                    <a:pt x="2450036" y="872552"/>
                  </a:lnTo>
                  <a:cubicBezTo>
                    <a:pt x="2450036" y="876525"/>
                    <a:pt x="2448458" y="880335"/>
                    <a:pt x="2445649" y="883145"/>
                  </a:cubicBezTo>
                  <a:cubicBezTo>
                    <a:pt x="2442839" y="885954"/>
                    <a:pt x="2439029" y="887532"/>
                    <a:pt x="2435056" y="887532"/>
                  </a:cubicBezTo>
                  <a:lnTo>
                    <a:pt x="14980" y="887532"/>
                  </a:lnTo>
                  <a:cubicBezTo>
                    <a:pt x="11007" y="887532"/>
                    <a:pt x="7197" y="885954"/>
                    <a:pt x="4388" y="883145"/>
                  </a:cubicBezTo>
                  <a:cubicBezTo>
                    <a:pt x="1578" y="880335"/>
                    <a:pt x="0" y="876525"/>
                    <a:pt x="0" y="872552"/>
                  </a:cubicBezTo>
                  <a:lnTo>
                    <a:pt x="0" y="14980"/>
                  </a:lnTo>
                  <a:cubicBezTo>
                    <a:pt x="0" y="11007"/>
                    <a:pt x="1578" y="7197"/>
                    <a:pt x="4388" y="4388"/>
                  </a:cubicBezTo>
                  <a:cubicBezTo>
                    <a:pt x="7197" y="1578"/>
                    <a:pt x="11007" y="0"/>
                    <a:pt x="149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2450037" cy="963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06250" y="7049137"/>
            <a:ext cx="8437750" cy="2209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46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23년 삼덕 청아람 12% </a:t>
            </a:r>
          </a:p>
          <a:p>
            <a:pPr algn="ctr">
              <a:lnSpc>
                <a:spcPts val="9200"/>
              </a:lnSpc>
              <a:spcBef>
                <a:spcPct val="0"/>
              </a:spcBef>
            </a:pPr>
            <a:r>
              <a:rPr lang="en-US" sz="46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가격상승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4873" y="1623164"/>
            <a:ext cx="7511886" cy="6004110"/>
          </a:xfrm>
          <a:custGeom>
            <a:avLst/>
            <a:gdLst/>
            <a:ahLst/>
            <a:cxnLst/>
            <a:rect l="l" t="t" r="r" b="b"/>
            <a:pathLst>
              <a:path w="7511886" h="6004110">
                <a:moveTo>
                  <a:pt x="0" y="0"/>
                </a:moveTo>
                <a:lnTo>
                  <a:pt x="7511886" y="0"/>
                </a:lnTo>
                <a:lnTo>
                  <a:pt x="7511886" y="6004111"/>
                </a:lnTo>
                <a:lnTo>
                  <a:pt x="0" y="6004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80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73034" y="1623164"/>
            <a:ext cx="7632392" cy="6039130"/>
          </a:xfrm>
          <a:custGeom>
            <a:avLst/>
            <a:gdLst/>
            <a:ahLst/>
            <a:cxnLst/>
            <a:rect l="l" t="t" r="r" b="b"/>
            <a:pathLst>
              <a:path w="7632392" h="6039130">
                <a:moveTo>
                  <a:pt x="0" y="0"/>
                </a:moveTo>
                <a:lnTo>
                  <a:pt x="7632391" y="0"/>
                </a:lnTo>
                <a:lnTo>
                  <a:pt x="7632391" y="6039130"/>
                </a:lnTo>
                <a:lnTo>
                  <a:pt x="0" y="6039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6164685" y="3448872"/>
            <a:ext cx="4069673" cy="2248962"/>
          </a:xfrm>
          <a:prstGeom prst="line">
            <a:avLst/>
          </a:prstGeom>
          <a:ln w="142875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5" name="Group 5"/>
          <p:cNvGrpSpPr/>
          <p:nvPr/>
        </p:nvGrpSpPr>
        <p:grpSpPr>
          <a:xfrm>
            <a:off x="882575" y="3895905"/>
            <a:ext cx="5282110" cy="3603859"/>
            <a:chOff x="0" y="0"/>
            <a:chExt cx="1391173" cy="9491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1173" cy="949164"/>
            </a:xfrm>
            <a:custGeom>
              <a:avLst/>
              <a:gdLst/>
              <a:ahLst/>
              <a:cxnLst/>
              <a:rect l="l" t="t" r="r" b="b"/>
              <a:pathLst>
                <a:path w="1391173" h="949164">
                  <a:moveTo>
                    <a:pt x="26382" y="0"/>
                  </a:moveTo>
                  <a:lnTo>
                    <a:pt x="1364791" y="0"/>
                  </a:lnTo>
                  <a:cubicBezTo>
                    <a:pt x="1379361" y="0"/>
                    <a:pt x="1391173" y="11812"/>
                    <a:pt x="1391173" y="26382"/>
                  </a:cubicBezTo>
                  <a:lnTo>
                    <a:pt x="1391173" y="922782"/>
                  </a:lnTo>
                  <a:cubicBezTo>
                    <a:pt x="1391173" y="937353"/>
                    <a:pt x="1379361" y="949164"/>
                    <a:pt x="1364791" y="949164"/>
                  </a:cubicBezTo>
                  <a:lnTo>
                    <a:pt x="26382" y="949164"/>
                  </a:lnTo>
                  <a:cubicBezTo>
                    <a:pt x="19385" y="949164"/>
                    <a:pt x="12675" y="946385"/>
                    <a:pt x="7727" y="941437"/>
                  </a:cubicBezTo>
                  <a:cubicBezTo>
                    <a:pt x="2780" y="936489"/>
                    <a:pt x="0" y="929779"/>
                    <a:pt x="0" y="922782"/>
                  </a:cubicBezTo>
                  <a:lnTo>
                    <a:pt x="0" y="26382"/>
                  </a:lnTo>
                  <a:cubicBezTo>
                    <a:pt x="0" y="19385"/>
                    <a:pt x="2780" y="12675"/>
                    <a:pt x="7727" y="7727"/>
                  </a:cubicBezTo>
                  <a:cubicBezTo>
                    <a:pt x="12675" y="2780"/>
                    <a:pt x="19385" y="0"/>
                    <a:pt x="26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391173" cy="1025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6855" y="800100"/>
            <a:ext cx="3448546" cy="67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2"/>
              </a:lnSpc>
              <a:spcBef>
                <a:spcPct val="0"/>
              </a:spcBef>
            </a:pPr>
            <a:r>
              <a:rPr lang="en-US" sz="2961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전용면적 85m2 이하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55332" y="7959226"/>
            <a:ext cx="9866050" cy="1047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  <a:spcBef>
                <a:spcPct val="0"/>
              </a:spcBef>
            </a:pPr>
            <a:r>
              <a:rPr lang="en-US" sz="4600" b="1">
                <a:solidFill>
                  <a:srgbClr val="000000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23년 학정 청아람 -4.7% 가격하락</a:t>
            </a: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2837407" y="-753599"/>
            <a:ext cx="1964969" cy="7171068"/>
            <a:chOff x="0" y="0"/>
            <a:chExt cx="517523" cy="18886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7523" cy="1888676"/>
            </a:xfrm>
            <a:custGeom>
              <a:avLst/>
              <a:gdLst/>
              <a:ahLst/>
              <a:cxnLst/>
              <a:rect l="l" t="t" r="r" b="b"/>
              <a:pathLst>
                <a:path w="517523" h="1888676">
                  <a:moveTo>
                    <a:pt x="70919" y="0"/>
                  </a:moveTo>
                  <a:lnTo>
                    <a:pt x="446603" y="0"/>
                  </a:lnTo>
                  <a:cubicBezTo>
                    <a:pt x="485771" y="0"/>
                    <a:pt x="517523" y="31752"/>
                    <a:pt x="517523" y="70919"/>
                  </a:cubicBezTo>
                  <a:lnTo>
                    <a:pt x="517523" y="1817757"/>
                  </a:lnTo>
                  <a:cubicBezTo>
                    <a:pt x="517523" y="1856924"/>
                    <a:pt x="485771" y="1888676"/>
                    <a:pt x="446603" y="1888676"/>
                  </a:cubicBezTo>
                  <a:lnTo>
                    <a:pt x="70919" y="1888676"/>
                  </a:lnTo>
                  <a:cubicBezTo>
                    <a:pt x="31752" y="1888676"/>
                    <a:pt x="0" y="1856924"/>
                    <a:pt x="0" y="1817757"/>
                  </a:cubicBezTo>
                  <a:lnTo>
                    <a:pt x="0" y="70919"/>
                  </a:lnTo>
                  <a:cubicBezTo>
                    <a:pt x="0" y="31752"/>
                    <a:pt x="31752" y="0"/>
                    <a:pt x="709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517523" cy="1964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980</Words>
  <Application>Microsoft Office PowerPoint</Application>
  <PresentationFormat>사용자 지정</PresentationFormat>
  <Paragraphs>209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4" baseType="lpstr">
      <vt:lpstr>TDTD순고딕 Bold</vt:lpstr>
      <vt:lpstr>Tlab 돋움 미디움</vt:lpstr>
      <vt:lpstr>Cabin</vt:lpstr>
      <vt:lpstr>Calibri</vt:lpstr>
      <vt:lpstr>Tlab 돋움 레귤러</vt:lpstr>
      <vt:lpstr>Tlab 돋움 레귤러 Bold</vt:lpstr>
      <vt:lpstr>Wingdings</vt:lpstr>
      <vt:lpstr>Cabin Bold</vt:lpstr>
      <vt:lpstr>Arial</vt:lpstr>
      <vt:lpstr>TDTD순고딕</vt:lpstr>
      <vt:lpstr>TDTD평고딕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파랑 흰색 깔끔한 프로젝트 소개 프레젠테이션</dc:title>
  <cp:lastModifiedBy>KDP-50</cp:lastModifiedBy>
  <cp:revision>22</cp:revision>
  <dcterms:created xsi:type="dcterms:W3CDTF">2006-08-16T00:00:00Z</dcterms:created>
  <dcterms:modified xsi:type="dcterms:W3CDTF">2025-01-31T08:22:20Z</dcterms:modified>
  <dc:identifier>DAGc4mpwVLo</dc:identifier>
</cp:coreProperties>
</file>